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745" r:id="rId6"/>
  </p:sldMasterIdLst>
  <p:notesMasterIdLst>
    <p:notesMasterId r:id="rId14"/>
  </p:notesMasterIdLst>
  <p:sldIdLst>
    <p:sldId id="263" r:id="rId7"/>
    <p:sldId id="257" r:id="rId8"/>
    <p:sldId id="269" r:id="rId9"/>
    <p:sldId id="268"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57CD"/>
    <a:srgbClr val="E565BA"/>
    <a:srgbClr val="FCA342"/>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Haselgrove" userId="e739df52-d30d-40ac-a181-bc3fae38f66d" providerId="ADAL" clId="{12C58D80-A0CF-4420-9F6D-94967C20CB23}"/>
    <pc:docChg chg="custSel modSld">
      <pc:chgData name="Holly Haselgrove" userId="e739df52-d30d-40ac-a181-bc3fae38f66d" providerId="ADAL" clId="{12C58D80-A0CF-4420-9F6D-94967C20CB23}" dt="2023-10-17T12:48:46.060" v="6" actId="313"/>
      <pc:docMkLst>
        <pc:docMk/>
      </pc:docMkLst>
      <pc:sldChg chg="modSp">
        <pc:chgData name="Holly Haselgrove" userId="e739df52-d30d-40ac-a181-bc3fae38f66d" providerId="ADAL" clId="{12C58D80-A0CF-4420-9F6D-94967C20CB23}" dt="2023-10-17T12:48:46.060" v="6" actId="313"/>
        <pc:sldMkLst>
          <pc:docMk/>
          <pc:sldMk cId="1304747214" sldId="264"/>
        </pc:sldMkLst>
        <pc:spChg chg="mod">
          <ac:chgData name="Holly Haselgrove" userId="e739df52-d30d-40ac-a181-bc3fae38f66d" providerId="ADAL" clId="{12C58D80-A0CF-4420-9F6D-94967C20CB23}" dt="2023-10-17T12:48:46.060" v="6" actId="313"/>
          <ac:spMkLst>
            <pc:docMk/>
            <pc:sldMk cId="1304747214" sldId="264"/>
            <ac:spMk id="8" creationId="{264E4FF5-0448-A484-BC67-CD820D4F79A6}"/>
          </ac:spMkLst>
        </pc:spChg>
      </pc:sldChg>
      <pc:sldChg chg="modSp">
        <pc:chgData name="Holly Haselgrove" userId="e739df52-d30d-40ac-a181-bc3fae38f66d" providerId="ADAL" clId="{12C58D80-A0CF-4420-9F6D-94967C20CB23}" dt="2023-10-17T12:46:51.700" v="2" actId="2711"/>
        <pc:sldMkLst>
          <pc:docMk/>
          <pc:sldMk cId="1794329008" sldId="269"/>
        </pc:sldMkLst>
        <pc:spChg chg="mod">
          <ac:chgData name="Holly Haselgrove" userId="e739df52-d30d-40ac-a181-bc3fae38f66d" providerId="ADAL" clId="{12C58D80-A0CF-4420-9F6D-94967C20CB23}" dt="2023-10-17T12:46:43.761" v="1" actId="2711"/>
          <ac:spMkLst>
            <pc:docMk/>
            <pc:sldMk cId="1794329008" sldId="269"/>
            <ac:spMk id="12" creationId="{A482D3D7-9435-6731-D02F-6CE5FB348B28}"/>
          </ac:spMkLst>
        </pc:spChg>
        <pc:spChg chg="mod">
          <ac:chgData name="Holly Haselgrove" userId="e739df52-d30d-40ac-a181-bc3fae38f66d" providerId="ADAL" clId="{12C58D80-A0CF-4420-9F6D-94967C20CB23}" dt="2023-10-17T12:46:51.700" v="2" actId="2711"/>
          <ac:spMkLst>
            <pc:docMk/>
            <pc:sldMk cId="1794329008" sldId="269"/>
            <ac:spMk id="14" creationId="{283F02F7-42C9-F34D-2A75-D165A747DAB8}"/>
          </ac:spMkLst>
        </pc:spChg>
        <pc:spChg chg="mod">
          <ac:chgData name="Holly Haselgrove" userId="e739df52-d30d-40ac-a181-bc3fae38f66d" providerId="ADAL" clId="{12C58D80-A0CF-4420-9F6D-94967C20CB23}" dt="2023-10-17T12:46:34.388" v="0" actId="2711"/>
          <ac:spMkLst>
            <pc:docMk/>
            <pc:sldMk cId="1794329008" sldId="269"/>
            <ac:spMk id="25" creationId="{658D4341-81E8-42B6-AC15-CCFAE10CA8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B1FC4-2C33-4F93-A679-DFB21C96ECC5}" type="datetimeFigureOut">
              <a:rPr lang="en-GB" smtClean="0"/>
              <a:t>16/10/2023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20209-4B0D-4383-84D9-60BF881A0B7A}" type="slidenum">
              <a:rPr lang="en-GB" smtClean="0"/>
              <a:t>‹#›</a:t>
            </a:fld>
            <a:endParaRPr lang="en-GB"/>
          </a:p>
        </p:txBody>
      </p:sp>
    </p:spTree>
    <p:extLst>
      <p:ext uri="{BB962C8B-B14F-4D97-AF65-F5344CB8AC3E}">
        <p14:creationId xmlns:p14="http://schemas.microsoft.com/office/powerpoint/2010/main" val="85464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197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7648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1874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9548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EB66-E113-48BD-9823-0BD97A0E7F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5EAFF-E0AA-4DAB-A8A2-8F731F621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7C3D7A-E11E-4285-BB65-183554DBD6B8}"/>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5" name="Footer Placeholder 4">
            <a:extLst>
              <a:ext uri="{FF2B5EF4-FFF2-40B4-BE49-F238E27FC236}">
                <a16:creationId xmlns:a16="http://schemas.microsoft.com/office/drawing/2014/main" id="{C79CBC5B-1AB8-48E4-8420-F884C1C33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EA3737-B934-4D83-B2C2-00B279F5349F}"/>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4071570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2350-0835-4F02-89D7-B8CAE72B90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2460D-6F70-4B20-B3EC-6522DA966B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1C460-640C-43CB-923E-88F58DF9A439}"/>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5" name="Footer Placeholder 4">
            <a:extLst>
              <a:ext uri="{FF2B5EF4-FFF2-40B4-BE49-F238E27FC236}">
                <a16:creationId xmlns:a16="http://schemas.microsoft.com/office/drawing/2014/main" id="{AB8132C8-7812-4954-B178-75D7B06B27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810F4-BF4B-4AA5-BE2A-59CC524A91CC}"/>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294141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4510-2BBB-4CEE-A0B8-24C34D8B4D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F9B455-7F48-4E88-87D4-ACCA138EA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7A74FA-4308-49D2-9CF5-57731A6E7D78}"/>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5" name="Footer Placeholder 4">
            <a:extLst>
              <a:ext uri="{FF2B5EF4-FFF2-40B4-BE49-F238E27FC236}">
                <a16:creationId xmlns:a16="http://schemas.microsoft.com/office/drawing/2014/main" id="{FF2CCE34-B49A-4BBF-B518-8976AA6961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C0FE9-EEB2-4E38-B629-1DFD4CB6B62A}"/>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375621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37BD-A6E9-4D8F-96DE-4DED035304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7349A0-B3BC-4A7E-93B6-885ED1E1E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B26AA8-4E4B-436A-B535-209253D39F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81FDBF-37F9-4B0E-8EBE-F6374685A961}"/>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6" name="Footer Placeholder 5">
            <a:extLst>
              <a:ext uri="{FF2B5EF4-FFF2-40B4-BE49-F238E27FC236}">
                <a16:creationId xmlns:a16="http://schemas.microsoft.com/office/drawing/2014/main" id="{667964AF-BC00-4C05-B614-22D0646074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92B496-5B04-4DDF-83FA-D69C19A33E78}"/>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1392428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62F4-40AC-4280-9A8B-692D364D59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2E3369-D63F-4DF7-B772-35E140AB5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4F46D6-5F4C-44E4-B1EE-21AE51B0BB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14ABAC-483A-4EB1-BFAD-AA9573DA3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F75C7-1A6A-4BD4-B568-E96A5BA13F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304E86-C80E-4F86-994B-3BA7C018199D}"/>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8" name="Footer Placeholder 7">
            <a:extLst>
              <a:ext uri="{FF2B5EF4-FFF2-40B4-BE49-F238E27FC236}">
                <a16:creationId xmlns:a16="http://schemas.microsoft.com/office/drawing/2014/main" id="{2E454CEF-A054-4E09-B198-96EF67825E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644C1D-E9AB-4EA8-841C-FB29D4E7E463}"/>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266314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587F-F9C3-450B-A1F0-95AD64848B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90ED5D-81D5-4BF4-A3F5-7B9FFE71DA5A}"/>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4" name="Footer Placeholder 3">
            <a:extLst>
              <a:ext uri="{FF2B5EF4-FFF2-40B4-BE49-F238E27FC236}">
                <a16:creationId xmlns:a16="http://schemas.microsoft.com/office/drawing/2014/main" id="{F41EA0DC-8A51-4099-A8E9-3D7D3C85AA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47B7D-F518-43E7-A54A-FBC9870395A8}"/>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291299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93553-E809-4289-8E90-3C7F14260D95}"/>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3" name="Footer Placeholder 2">
            <a:extLst>
              <a:ext uri="{FF2B5EF4-FFF2-40B4-BE49-F238E27FC236}">
                <a16:creationId xmlns:a16="http://schemas.microsoft.com/office/drawing/2014/main" id="{38E9DC99-4FCB-4A5C-BD24-D04D950FD4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271177-CC10-46A0-AE85-2DB82CA66DB0}"/>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33871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10370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B41D-1BA1-4839-B144-92F1FF2F9F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971957-F6C1-4646-9C9A-C264AB19F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257D96-2517-4B24-A3D3-E00D6FA6E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66409-588E-4A6B-9748-C6D33F064A22}"/>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6" name="Footer Placeholder 5">
            <a:extLst>
              <a:ext uri="{FF2B5EF4-FFF2-40B4-BE49-F238E27FC236}">
                <a16:creationId xmlns:a16="http://schemas.microsoft.com/office/drawing/2014/main" id="{4401219D-1191-4938-8987-44FFC5293C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E9563-474A-4C73-B673-FA5D0EE39380}"/>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895868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66EB-4D30-4D0B-951F-A39D2C88E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B23957-7E9C-4291-BD84-B00FF088F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EE5ED4-758F-46B8-9F4C-CBA7D7371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C13E8-3310-444F-86D1-C5D951A41240}"/>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6" name="Footer Placeholder 5">
            <a:extLst>
              <a:ext uri="{FF2B5EF4-FFF2-40B4-BE49-F238E27FC236}">
                <a16:creationId xmlns:a16="http://schemas.microsoft.com/office/drawing/2014/main" id="{F30061EA-1C99-4843-BC5D-A8777430A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402748-03E5-400F-986E-25147F4F5127}"/>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4052579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FBA5-7D7E-418E-984E-3F84F4A2C1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0A28BA-CBE3-4706-8D70-B8CD613440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C7420-72C4-4DD8-AA66-5AF28F7FBF6F}"/>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5" name="Footer Placeholder 4">
            <a:extLst>
              <a:ext uri="{FF2B5EF4-FFF2-40B4-BE49-F238E27FC236}">
                <a16:creationId xmlns:a16="http://schemas.microsoft.com/office/drawing/2014/main" id="{3F353C56-017E-42B0-9D6B-6D00439F57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F1886-1DB3-499F-885C-8F78318382D4}"/>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3872336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377B58-AFAA-486F-8F08-6D36E03883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2E788-9695-43E5-B101-C3B7ED56CF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91598-268F-46CA-91B3-41325636D650}"/>
              </a:ext>
            </a:extLst>
          </p:cNvPr>
          <p:cNvSpPr>
            <a:spLocks noGrp="1"/>
          </p:cNvSpPr>
          <p:nvPr>
            <p:ph type="dt" sz="half" idx="10"/>
          </p:nvPr>
        </p:nvSpPr>
        <p:spPr/>
        <p:txBody>
          <a:bodyPr/>
          <a:lstStyle/>
          <a:p>
            <a:fld id="{0B9B68D8-AC90-44D2-924A-4835ABFC2022}" type="datetimeFigureOut">
              <a:rPr lang="en-GB" smtClean="0"/>
              <a:t>16/10/2023</a:t>
            </a:fld>
            <a:endParaRPr lang="en-GB"/>
          </a:p>
        </p:txBody>
      </p:sp>
      <p:sp>
        <p:nvSpPr>
          <p:cNvPr id="5" name="Footer Placeholder 4">
            <a:extLst>
              <a:ext uri="{FF2B5EF4-FFF2-40B4-BE49-F238E27FC236}">
                <a16:creationId xmlns:a16="http://schemas.microsoft.com/office/drawing/2014/main" id="{F4DEC3E4-75AF-4091-80D3-B72ECDE172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047A3-203A-4E7E-AE5F-C5FB7BA1D7CA}"/>
              </a:ext>
            </a:extLst>
          </p:cNvPr>
          <p:cNvSpPr>
            <a:spLocks noGrp="1"/>
          </p:cNvSpPr>
          <p:nvPr>
            <p:ph type="sldNum" sz="quarter" idx="12"/>
          </p:nvPr>
        </p:nvSpPr>
        <p:spPr/>
        <p:txBody>
          <a:bodyPr/>
          <a:lstStyle/>
          <a:p>
            <a:fld id="{0D32BEE8-BF6D-4F5B-8747-052A0622AA7A}" type="slidenum">
              <a:rPr lang="en-GB" smtClean="0"/>
              <a:t>‹#›</a:t>
            </a:fld>
            <a:endParaRPr lang="en-GB"/>
          </a:p>
        </p:txBody>
      </p:sp>
    </p:spTree>
    <p:extLst>
      <p:ext uri="{BB962C8B-B14F-4D97-AF65-F5344CB8AC3E}">
        <p14:creationId xmlns:p14="http://schemas.microsoft.com/office/powerpoint/2010/main" val="368274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4829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23029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31445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83833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2409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221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72340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76352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50276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64303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00598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59220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363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5314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81297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38302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9539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7309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2460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8043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8606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5632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10/16/2023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7247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10/16/2023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293534186"/>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3F806-D57D-47BC-8A67-C99BC11AB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1B193F-2855-45FA-8B9F-43FF35BA6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5E24D2-EC80-44D7-92BA-43001FFA6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B68D8-AC90-44D2-924A-4835ABFC2022}" type="datetimeFigureOut">
              <a:rPr lang="en-GB" smtClean="0"/>
              <a:t>16/10/2023</a:t>
            </a:fld>
            <a:endParaRPr lang="en-GB"/>
          </a:p>
        </p:txBody>
      </p:sp>
      <p:sp>
        <p:nvSpPr>
          <p:cNvPr id="5" name="Footer Placeholder 4">
            <a:extLst>
              <a:ext uri="{FF2B5EF4-FFF2-40B4-BE49-F238E27FC236}">
                <a16:creationId xmlns:a16="http://schemas.microsoft.com/office/drawing/2014/main" id="{F4B2593A-BD48-4B05-BA3A-009B9B181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240ACA-207A-4450-BE2A-B1EB86247A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2BEE8-BF6D-4F5B-8747-052A0622AA7A}" type="slidenum">
              <a:rPr lang="en-GB" smtClean="0"/>
              <a:t>‹#›</a:t>
            </a:fld>
            <a:endParaRPr lang="en-GB"/>
          </a:p>
        </p:txBody>
      </p:sp>
    </p:spTree>
    <p:extLst>
      <p:ext uri="{BB962C8B-B14F-4D97-AF65-F5344CB8AC3E}">
        <p14:creationId xmlns:p14="http://schemas.microsoft.com/office/powerpoint/2010/main" val="1704729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04E684-10F4-4CC3-A0B9-F03AA7BE37CF}" type="datetimeFigureOut">
              <a:rPr lang="en-US" smtClean="0"/>
              <a:t>10/16/2023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29403311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oxfordowl.co.uk/for-home/find-a-book/library-page/?view=image&amp;query=&amp;type=book&amp;age_group=Age+4-5&amp;level=&amp;level_select=&amp;book_type=&amp;series=" TargetMode="External"/><Relationship Id="rId2" Type="http://schemas.openxmlformats.org/officeDocument/2006/relationships/hyperlink" Target="https://www.oxfordowl.co.uk/user/sign_up.html" TargetMode="External"/><Relationship Id="rId1" Type="http://schemas.openxmlformats.org/officeDocument/2006/relationships/slideLayout" Target="../slideLayouts/slideLayout30.xml"/><Relationship Id="rId5" Type="http://schemas.openxmlformats.org/officeDocument/2006/relationships/hyperlink" Target="https://www.topmarks.co.uk/maths-games/3-5-years/counting" TargetMode="External"/><Relationship Id="rId4" Type="http://schemas.openxmlformats.org/officeDocument/2006/relationships/hyperlink" Target="https://www.phonicsplay.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6A59B-D4C4-419F-985D-AF835B8E4DDD}"/>
              </a:ext>
            </a:extLst>
          </p:cNvPr>
          <p:cNvSpPr>
            <a:spLocks noGrp="1"/>
          </p:cNvSpPr>
          <p:nvPr>
            <p:ph type="ctrTitle"/>
          </p:nvPr>
        </p:nvSpPr>
        <p:spPr>
          <a:xfrm>
            <a:off x="163272" y="3164037"/>
            <a:ext cx="11750515" cy="2395217"/>
          </a:xfrm>
          <a:effectLst>
            <a:outerShdw blurRad="50800" dist="38100" dir="2700000" algn="tl" rotWithShape="0">
              <a:prstClr val="black">
                <a:alpha val="40000"/>
              </a:prstClr>
            </a:outerShdw>
          </a:effectLst>
        </p:spPr>
        <p:txBody>
          <a:bodyPr>
            <a:normAutofit fontScale="90000"/>
          </a:bodyPr>
          <a:lstStyle/>
          <a:p>
            <a:br>
              <a:rPr lang="en-GB" sz="9600" b="1" dirty="0">
                <a:solidFill>
                  <a:schemeClr val="bg1"/>
                </a:solidFill>
                <a:latin typeface="Century Gothic" panose="020B0502020202020204" pitchFamily="34" charset="0"/>
              </a:rPr>
            </a:br>
            <a:br>
              <a:rPr lang="en-GB" sz="9600" b="1" dirty="0">
                <a:solidFill>
                  <a:schemeClr val="bg1"/>
                </a:solidFill>
                <a:latin typeface="Century Gothic" panose="020B0502020202020204" pitchFamily="34" charset="0"/>
              </a:rPr>
            </a:br>
            <a:r>
              <a:rPr lang="en-GB" sz="9600" b="1" dirty="0">
                <a:solidFill>
                  <a:srgbClr val="FF0000"/>
                </a:solidFill>
                <a:latin typeface="Century Gothic" panose="020B0502020202020204" pitchFamily="34" charset="0"/>
              </a:rPr>
              <a:t>Will you read me a story?</a:t>
            </a:r>
            <a:br>
              <a:rPr lang="en-GB" sz="9600" b="1" dirty="0">
                <a:solidFill>
                  <a:srgbClr val="FF0000"/>
                </a:solidFill>
                <a:latin typeface="Century Gothic" panose="020B0502020202020204" pitchFamily="34" charset="0"/>
              </a:rPr>
            </a:br>
            <a:br>
              <a:rPr lang="en-GB" sz="9600" b="1" dirty="0">
                <a:solidFill>
                  <a:srgbClr val="FF0000"/>
                </a:solidFill>
                <a:latin typeface="Century Gothic" panose="020B0502020202020204" pitchFamily="34" charset="0"/>
              </a:rPr>
            </a:br>
            <a:r>
              <a:rPr lang="en-GB" sz="8000" b="1" dirty="0">
                <a:solidFill>
                  <a:srgbClr val="FF0000"/>
                </a:solidFill>
                <a:latin typeface="Century Gothic" panose="020B0502020202020204" pitchFamily="34" charset="0"/>
              </a:rPr>
              <a:t>Exploring Autumn</a:t>
            </a:r>
          </a:p>
        </p:txBody>
      </p:sp>
      <p:sp>
        <p:nvSpPr>
          <p:cNvPr id="3" name="Subtitle 2">
            <a:extLst>
              <a:ext uri="{FF2B5EF4-FFF2-40B4-BE49-F238E27FC236}">
                <a16:creationId xmlns:a16="http://schemas.microsoft.com/office/drawing/2014/main" id="{5F4BB776-5E65-4F11-8FD3-2D3C3A3201BD}"/>
              </a:ext>
            </a:extLst>
          </p:cNvPr>
          <p:cNvSpPr>
            <a:spLocks noGrp="1"/>
          </p:cNvSpPr>
          <p:nvPr>
            <p:ph type="subTitle" idx="1"/>
          </p:nvPr>
        </p:nvSpPr>
        <p:spPr>
          <a:xfrm>
            <a:off x="1065275" y="5369748"/>
            <a:ext cx="10058400" cy="1282707"/>
          </a:xfrm>
          <a:effectLst>
            <a:outerShdw blurRad="50800" dist="38100" dir="2700000" algn="tl" rotWithShape="0">
              <a:prstClr val="black">
                <a:alpha val="40000"/>
              </a:prstClr>
            </a:outerShdw>
          </a:effectLst>
        </p:spPr>
        <p:txBody>
          <a:bodyPr>
            <a:normAutofit/>
          </a:bodyPr>
          <a:lstStyle/>
          <a:p>
            <a:r>
              <a:rPr lang="en-GB" sz="3200" dirty="0">
                <a:solidFill>
                  <a:srgbClr val="00B050"/>
                </a:solidFill>
                <a:latin typeface="Century Gothic" panose="020B0502020202020204" pitchFamily="34" charset="0"/>
              </a:rPr>
              <a:t>Foundation Stage</a:t>
            </a:r>
          </a:p>
          <a:p>
            <a:r>
              <a:rPr lang="en-GB" sz="3200" dirty="0">
                <a:solidFill>
                  <a:srgbClr val="00B050"/>
                </a:solidFill>
                <a:latin typeface="Century Gothic" panose="020B0502020202020204" pitchFamily="34" charset="0"/>
              </a:rPr>
              <a:t>Term 2</a:t>
            </a:r>
          </a:p>
        </p:txBody>
      </p:sp>
      <p:pic>
        <p:nvPicPr>
          <p:cNvPr id="1030" name="Picture 6" descr="Pin on I Love Moya">
            <a:extLst>
              <a:ext uri="{FF2B5EF4-FFF2-40B4-BE49-F238E27FC236}">
                <a16:creationId xmlns:a16="http://schemas.microsoft.com/office/drawing/2014/main" id="{0FBC8D9B-CFCF-4260-86AA-19A12280B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599" y="2018096"/>
            <a:ext cx="2269460" cy="28563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eBoo Tell Me a Story - Forest - Bobangles">
            <a:extLst>
              <a:ext uri="{FF2B5EF4-FFF2-40B4-BE49-F238E27FC236}">
                <a16:creationId xmlns:a16="http://schemas.microsoft.com/office/drawing/2014/main" id="{72F378D0-1148-4E81-8103-CE424FC80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7602"/>
            <a:ext cx="2340006" cy="234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0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C8441-E81F-E63E-CC28-676D11B9CBAA}"/>
              </a:ext>
            </a:extLst>
          </p:cNvPr>
          <p:cNvPicPr>
            <a:picLocks noChangeAspect="1"/>
          </p:cNvPicPr>
          <p:nvPr/>
        </p:nvPicPr>
        <p:blipFill>
          <a:blip r:embed="rId2">
            <a:extLst>
              <a:ext uri="{28A0092B-C50C-407E-A947-70E740481C1C}">
                <a14:useLocalDpi xmlns:a14="http://schemas.microsoft.com/office/drawing/2010/main" val="0"/>
              </a:ext>
            </a:extLst>
          </a:blip>
          <a:srcRect l="8716" r="8716"/>
          <a:stretch/>
        </p:blipFill>
        <p:spPr>
          <a:xfrm>
            <a:off x="6529441" y="1564694"/>
            <a:ext cx="4649996" cy="372861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826B1B68-DABE-304D-B437-B2AA48403303}"/>
              </a:ext>
            </a:extLst>
          </p:cNvPr>
          <p:cNvSpPr txBox="1"/>
          <p:nvPr/>
        </p:nvSpPr>
        <p:spPr>
          <a:xfrm>
            <a:off x="490060" y="725086"/>
            <a:ext cx="5172501" cy="5407827"/>
          </a:xfrm>
          <a:prstGeom prst="rect">
            <a:avLst/>
          </a:prstGeom>
          <a:noFill/>
          <a:ln w="38100">
            <a:solidFill>
              <a:schemeClr val="accent6">
                <a:lumMod val="75000"/>
              </a:schemeClr>
            </a:solidFill>
          </a:ln>
        </p:spPr>
        <p:txBody>
          <a:bodyPr wrap="square" rtlCol="0">
            <a:spAutoFit/>
          </a:bodyPr>
          <a:lstStyle/>
          <a:p>
            <a:pPr>
              <a:lnSpc>
                <a:spcPct val="110000"/>
              </a:lnSpc>
              <a:spcAft>
                <a:spcPts val="600"/>
              </a:spcAft>
              <a:buClr>
                <a:schemeClr val="accent1"/>
              </a:buClr>
              <a:buSzPct val="100000"/>
            </a:pPr>
            <a:r>
              <a:rPr lang="en-GB" sz="1800" b="1" i="0" dirty="0">
                <a:latin typeface="Century Gothic" panose="020B0502020202020204" pitchFamily="34" charset="0"/>
              </a:rPr>
              <a:t>Autumn is one of the most beautiful seasons and a real period of change in the natural world. It is also a particularly exciting time for children, as distinctive sounds and smells fill the air, and the once vibrant green shades of summer give way to warm yellows, reds and browns.</a:t>
            </a:r>
          </a:p>
          <a:p>
            <a:pPr>
              <a:lnSpc>
                <a:spcPct val="110000"/>
              </a:lnSpc>
              <a:spcAft>
                <a:spcPts val="600"/>
              </a:spcAft>
              <a:buClr>
                <a:schemeClr val="accent1"/>
              </a:buClr>
              <a:buSzPct val="100000"/>
            </a:pPr>
            <a:endParaRPr lang="en-US" sz="1800" b="1" dirty="0">
              <a:latin typeface="Century Gothic" panose="020B0502020202020204" pitchFamily="34" charset="0"/>
            </a:endParaRPr>
          </a:p>
          <a:p>
            <a:pPr>
              <a:lnSpc>
                <a:spcPct val="110000"/>
              </a:lnSpc>
              <a:spcAft>
                <a:spcPts val="600"/>
              </a:spcAft>
              <a:buClr>
                <a:schemeClr val="accent1"/>
              </a:buClr>
              <a:buSzPct val="100000"/>
            </a:pPr>
            <a:r>
              <a:rPr lang="en-GB" sz="1800" dirty="0">
                <a:latin typeface="Century Gothic" panose="020B0502020202020204" pitchFamily="34" charset="0"/>
              </a:rPr>
              <a:t>In our Exploring Autumn project, your child will go on an autumnal walk around the school grounds to learn about the seasonal changes that happen in Autumn. They will learn about birds and animals that live in the woods and how they survive as the weather gets colder. They will take part in practical and creative activities that will support them to learn about autumn. </a:t>
            </a:r>
            <a:endParaRPr lang="en-US" sz="1800" dirty="0">
              <a:latin typeface="Century Gothic" panose="020B0502020202020204" pitchFamily="34" charset="0"/>
            </a:endParaRPr>
          </a:p>
        </p:txBody>
      </p:sp>
    </p:spTree>
    <p:extLst>
      <p:ext uri="{BB962C8B-B14F-4D97-AF65-F5344CB8AC3E}">
        <p14:creationId xmlns:p14="http://schemas.microsoft.com/office/powerpoint/2010/main" val="138554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58D4341-81E8-42B6-AC15-CCFAE10CA874}"/>
              </a:ext>
            </a:extLst>
          </p:cNvPr>
          <p:cNvSpPr txBox="1"/>
          <p:nvPr/>
        </p:nvSpPr>
        <p:spPr>
          <a:xfrm>
            <a:off x="2700917" y="0"/>
            <a:ext cx="6871855" cy="646331"/>
          </a:xfrm>
          <a:prstGeom prst="rect">
            <a:avLst/>
          </a:prstGeom>
          <a:noFill/>
        </p:spPr>
        <p:txBody>
          <a:bodyPr wrap="square" rtlCol="0">
            <a:spAutoFit/>
          </a:bodyPr>
          <a:lstStyle/>
          <a:p>
            <a:pPr algn="ctr"/>
            <a:r>
              <a:rPr lang="en-GB" sz="3600" dirty="0">
                <a:latin typeface="Century Gothic" panose="020B0502020202020204" pitchFamily="34" charset="0"/>
              </a:rPr>
              <a:t>Our classroom friends.</a:t>
            </a:r>
          </a:p>
        </p:txBody>
      </p:sp>
      <p:pic>
        <p:nvPicPr>
          <p:cNvPr id="3" name="Picture 2">
            <a:extLst>
              <a:ext uri="{FF2B5EF4-FFF2-40B4-BE49-F238E27FC236}">
                <a16:creationId xmlns:a16="http://schemas.microsoft.com/office/drawing/2014/main" id="{6C2D0E42-FBD0-8D06-5E38-BFF1EA91F86E}"/>
              </a:ext>
            </a:extLst>
          </p:cNvPr>
          <p:cNvPicPr>
            <a:picLocks noChangeAspect="1"/>
          </p:cNvPicPr>
          <p:nvPr/>
        </p:nvPicPr>
        <p:blipFill rotWithShape="1">
          <a:blip r:embed="rId2"/>
          <a:srcRect l="31038" t="46357" r="55808" b="40713"/>
          <a:stretch/>
        </p:blipFill>
        <p:spPr>
          <a:xfrm>
            <a:off x="7912378" y="978587"/>
            <a:ext cx="2949527" cy="1631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4" name="Picture 10" descr="Image result for harold giraffe scarf">
            <a:extLst>
              <a:ext uri="{FF2B5EF4-FFF2-40B4-BE49-F238E27FC236}">
                <a16:creationId xmlns:a16="http://schemas.microsoft.com/office/drawing/2014/main" id="{12284463-9860-CE70-F00B-5ECBCCDF2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263" y="782855"/>
            <a:ext cx="2990373" cy="261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A482D3D7-9435-6731-D02F-6CE5FB348B28}"/>
              </a:ext>
            </a:extLst>
          </p:cNvPr>
          <p:cNvSpPr txBox="1">
            <a:spLocks/>
          </p:cNvSpPr>
          <p:nvPr/>
        </p:nvSpPr>
        <p:spPr>
          <a:xfrm>
            <a:off x="283978" y="3538754"/>
            <a:ext cx="5175789" cy="2251882"/>
          </a:xfrm>
          <a:prstGeom prst="rect">
            <a:avLst/>
          </a:prstGeom>
          <a:ln w="38100">
            <a:solidFill>
              <a:schemeClr val="accent6">
                <a:lumMod val="75000"/>
              </a:schemeClr>
            </a:solidFill>
          </a:ln>
        </p:spPr>
        <p:txBody>
          <a:bodyPr>
            <a:normAutofit fontScale="70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500" dirty="0">
                <a:solidFill>
                  <a:schemeClr val="accent4">
                    <a:lumMod val="75000"/>
                  </a:schemeClr>
                </a:solidFill>
                <a:latin typeface="Century Gothic" panose="020B0502020202020204" pitchFamily="34" charset="0"/>
              </a:rPr>
              <a:t>Harold</a:t>
            </a:r>
          </a:p>
          <a:p>
            <a:pPr marL="0" indent="0" algn="ctr">
              <a:buFont typeface="Arial" panose="020B0604020202020204" pitchFamily="34" charset="0"/>
              <a:buNone/>
            </a:pPr>
            <a:endParaRPr lang="en-GB" dirty="0">
              <a:solidFill>
                <a:schemeClr val="accent4">
                  <a:lumMod val="75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500" b="0" i="0" u="none" strike="noStrike" kern="1200" cap="none" spc="0" normalizeH="0" baseline="0" noProof="0" dirty="0">
                <a:ln>
                  <a:noFill/>
                </a:ln>
                <a:solidFill>
                  <a:schemeClr val="accent4">
                    <a:lumMod val="75000"/>
                  </a:schemeClr>
                </a:solidFill>
                <a:effectLst/>
                <a:uLnTx/>
                <a:uFillTx/>
                <a:latin typeface="Century Gothic" panose="020B0502020202020204" pitchFamily="34" charset="0"/>
              </a:rPr>
              <a:t>Harold the giraffe and his friends teach us about Safety, Caring, Achievement, Resilience &amp; Friendship.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900" dirty="0">
                <a:solidFill>
                  <a:prstClr val="white"/>
                </a:solidFill>
                <a:latin typeface="Comic Sans MS" panose="030F0702030302020204" pitchFamily="66" charset="0"/>
              </a:rPr>
              <a:t>He is very good at listening!</a:t>
            </a:r>
            <a:endParaRPr lang="en-GB" dirty="0">
              <a:latin typeface="Comic Sans MS" panose="030F0702030302020204" pitchFamily="66" charset="0"/>
            </a:endParaRPr>
          </a:p>
        </p:txBody>
      </p:sp>
      <p:sp>
        <p:nvSpPr>
          <p:cNvPr id="14" name="Content Placeholder 2">
            <a:extLst>
              <a:ext uri="{FF2B5EF4-FFF2-40B4-BE49-F238E27FC236}">
                <a16:creationId xmlns:a16="http://schemas.microsoft.com/office/drawing/2014/main" id="{283F02F7-42C9-F34D-2A75-D165A747DAB8}"/>
              </a:ext>
            </a:extLst>
          </p:cNvPr>
          <p:cNvSpPr txBox="1">
            <a:spLocks/>
          </p:cNvSpPr>
          <p:nvPr/>
        </p:nvSpPr>
        <p:spPr>
          <a:xfrm>
            <a:off x="6282522" y="3429000"/>
            <a:ext cx="5625500" cy="2361636"/>
          </a:xfrm>
          <a:prstGeom prst="rect">
            <a:avLst/>
          </a:prstGeom>
          <a:ln w="38100">
            <a:solidFill>
              <a:schemeClr val="accent6">
                <a:lumMod val="75000"/>
              </a:schemeClr>
            </a:solidFill>
          </a:ln>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accent2">
                    <a:lumMod val="60000"/>
                    <a:lumOff val="40000"/>
                  </a:schemeClr>
                </a:solidFill>
                <a:latin typeface="Century Gothic" panose="020B0502020202020204" pitchFamily="34" charset="0"/>
              </a:rPr>
              <a:t>Fred</a:t>
            </a:r>
          </a:p>
          <a:p>
            <a:pPr marL="0" indent="0" algn="ctr">
              <a:buFont typeface="Arial" panose="020B0604020202020204" pitchFamily="34" charset="0"/>
              <a:buNone/>
            </a:pPr>
            <a:r>
              <a:rPr lang="en-GB" sz="1900" dirty="0">
                <a:solidFill>
                  <a:schemeClr val="accent2">
                    <a:lumMod val="60000"/>
                    <a:lumOff val="40000"/>
                  </a:schemeClr>
                </a:solidFill>
                <a:latin typeface="Century Gothic" panose="020B0502020202020204" pitchFamily="34" charset="0"/>
              </a:rPr>
              <a:t>Fred helps us learn sounds and how to blend them.</a:t>
            </a:r>
          </a:p>
          <a:p>
            <a:pPr marL="0" indent="0" algn="ctr">
              <a:buFont typeface="Arial" panose="020B0604020202020204" pitchFamily="34" charset="0"/>
              <a:buNone/>
            </a:pPr>
            <a:r>
              <a:rPr lang="en-GB" sz="1900" dirty="0">
                <a:solidFill>
                  <a:schemeClr val="accent2">
                    <a:lumMod val="60000"/>
                    <a:lumOff val="40000"/>
                  </a:schemeClr>
                </a:solidFill>
                <a:latin typeface="Century Gothic" panose="020B0502020202020204" pitchFamily="34" charset="0"/>
              </a:rPr>
              <a:t>He is very good at reading!</a:t>
            </a:r>
          </a:p>
        </p:txBody>
      </p:sp>
    </p:spTree>
    <p:extLst>
      <p:ext uri="{BB962C8B-B14F-4D97-AF65-F5344CB8AC3E}">
        <p14:creationId xmlns:p14="http://schemas.microsoft.com/office/powerpoint/2010/main" val="179432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58D4341-81E8-42B6-AC15-CCFAE10CA874}"/>
              </a:ext>
            </a:extLst>
          </p:cNvPr>
          <p:cNvSpPr txBox="1"/>
          <p:nvPr/>
        </p:nvSpPr>
        <p:spPr>
          <a:xfrm>
            <a:off x="2744913" y="69366"/>
            <a:ext cx="6871855" cy="646331"/>
          </a:xfrm>
          <a:prstGeom prst="rect">
            <a:avLst/>
          </a:prstGeom>
          <a:noFill/>
        </p:spPr>
        <p:txBody>
          <a:bodyPr wrap="square" rtlCol="0">
            <a:spAutoFit/>
          </a:bodyPr>
          <a:lstStyle/>
          <a:p>
            <a:pPr algn="ctr"/>
            <a:r>
              <a:rPr lang="en-GB" sz="3600" dirty="0">
                <a:latin typeface="Century Gothic" panose="020B0502020202020204" pitchFamily="34" charset="0"/>
              </a:rPr>
              <a:t>Term 2 Learning</a:t>
            </a:r>
          </a:p>
        </p:txBody>
      </p:sp>
      <p:sp>
        <p:nvSpPr>
          <p:cNvPr id="5" name="Content Placeholder 2">
            <a:extLst>
              <a:ext uri="{FF2B5EF4-FFF2-40B4-BE49-F238E27FC236}">
                <a16:creationId xmlns:a16="http://schemas.microsoft.com/office/drawing/2014/main" id="{60D25904-355C-D2D9-80B0-A3A89A080699}"/>
              </a:ext>
            </a:extLst>
          </p:cNvPr>
          <p:cNvSpPr txBox="1">
            <a:spLocks/>
          </p:cNvSpPr>
          <p:nvPr/>
        </p:nvSpPr>
        <p:spPr>
          <a:xfrm>
            <a:off x="264917" y="715697"/>
            <a:ext cx="3593319" cy="5304546"/>
          </a:xfrm>
          <a:prstGeom prst="rect">
            <a:avLst/>
          </a:prstGeom>
          <a:ln w="38100">
            <a:solidFill>
              <a:schemeClr val="accent6">
                <a:lumMod val="75000"/>
              </a:schemeClr>
            </a:solidFill>
          </a:ln>
        </p:spPr>
        <p:txBody>
          <a:bodyPr>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Century Gothic" panose="020B0502020202020204" pitchFamily="34" charset="0"/>
              </a:rPr>
              <a:t>Communication &amp; Language. </a:t>
            </a:r>
          </a:p>
          <a:p>
            <a:pPr marL="0" indent="0" algn="ctr">
              <a:buFont typeface="Arial" panose="020B0604020202020204" pitchFamily="34" charset="0"/>
              <a:buNone/>
            </a:pPr>
            <a:r>
              <a:rPr lang="en-GB" sz="1600" dirty="0">
                <a:latin typeface="Century Gothic" panose="020B0502020202020204" pitchFamily="34" charset="0"/>
              </a:rPr>
              <a:t>Show and Tell is well and truly embedded now and it has been wonderful to see your children bring in such an array of objects to discuss with their friends. We have really enjoyed sharing photographs, artwork and favourite possessions.</a:t>
            </a:r>
          </a:p>
          <a:p>
            <a:pPr marL="0" indent="0" algn="ctr">
              <a:buFont typeface="Arial" panose="020B0604020202020204" pitchFamily="34" charset="0"/>
              <a:buNone/>
            </a:pPr>
            <a:r>
              <a:rPr lang="en-GB" sz="1600" dirty="0">
                <a:latin typeface="Century Gothic" panose="020B0502020202020204" pitchFamily="34" charset="0"/>
              </a:rPr>
              <a:t>The project ‘Will you read me a story?’ brings with it lots of new vocabulary. We will be taking the time in lessons and exploring time to explore and understand these new words. Harold the Giraffe continues to help us this term in our Personal Development lessons. This term he will be helping us to be resilient, confident learners and talkers. </a:t>
            </a:r>
          </a:p>
          <a:p>
            <a:pPr marL="0" indent="0" algn="ctr">
              <a:buFont typeface="Arial" panose="020B0604020202020204" pitchFamily="34" charset="0"/>
              <a:buNone/>
            </a:pPr>
            <a:r>
              <a:rPr lang="en-GB" sz="1600" dirty="0">
                <a:latin typeface="Century Gothic" panose="020B0502020202020204" pitchFamily="34" charset="0"/>
              </a:rPr>
              <a:t>We will be practising our Christmas show lines and making sure we speak clearly and confidently.</a:t>
            </a:r>
          </a:p>
        </p:txBody>
      </p:sp>
      <p:sp>
        <p:nvSpPr>
          <p:cNvPr id="8" name="Content Placeholder 2">
            <a:extLst>
              <a:ext uri="{FF2B5EF4-FFF2-40B4-BE49-F238E27FC236}">
                <a16:creationId xmlns:a16="http://schemas.microsoft.com/office/drawing/2014/main" id="{012E0C7F-0319-B99F-91F3-2401D693D876}"/>
              </a:ext>
            </a:extLst>
          </p:cNvPr>
          <p:cNvSpPr txBox="1">
            <a:spLocks/>
          </p:cNvSpPr>
          <p:nvPr/>
        </p:nvSpPr>
        <p:spPr>
          <a:xfrm>
            <a:off x="4299341" y="715697"/>
            <a:ext cx="3593318" cy="5304546"/>
          </a:xfrm>
          <a:prstGeom prst="rect">
            <a:avLst/>
          </a:prstGeom>
          <a:ln w="38100">
            <a:solidFill>
              <a:schemeClr val="accent6">
                <a:lumMod val="7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Century Gothic" panose="020B0502020202020204" pitchFamily="34" charset="0"/>
              </a:rPr>
              <a:t>Personal, Social &amp; Emotional Development.</a:t>
            </a:r>
          </a:p>
          <a:p>
            <a:pPr marL="0" indent="0" algn="ctr">
              <a:buNone/>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 ‘</a:t>
            </a:r>
            <a:r>
              <a:rPr lang="en-GB" sz="1800" dirty="0" err="1">
                <a:latin typeface="Century Gothic" panose="020B0502020202020204" pitchFamily="34" charset="0"/>
                <a:ea typeface="MS Mincho" panose="02020609040205080304" pitchFamily="49" charset="-128"/>
                <a:cs typeface="Times New Roman" panose="02020603050405020304" pitchFamily="18" charset="0"/>
              </a:rPr>
              <a:t>Fritwell</a:t>
            </a:r>
            <a:r>
              <a:rPr lang="en-GB" sz="1800" dirty="0">
                <a:latin typeface="Century Gothic" panose="020B0502020202020204" pitchFamily="34" charset="0"/>
                <a:ea typeface="MS Mincho" panose="02020609040205080304" pitchFamily="49" charset="-128"/>
                <a:cs typeface="Times New Roman" panose="02020603050405020304" pitchFamily="18" charset="0"/>
              </a:rPr>
              <a:t> Footsteps,</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is making an impact on how your child behaves in school.  I care for everyone, and everything is key to making a happy working environment where we look after our resources.  Our children have settled down well to school life and have started to show great respect towards each other making good friendships.  Next, we will be looking at how we can make sure we are making the right choices all the time. Your child’s emotional development is a priority</a:t>
            </a:r>
            <a:r>
              <a:rPr lang="en-GB" sz="1800" dirty="0">
                <a:effectLst/>
                <a:latin typeface="Comic Sans MS" panose="030F0702030302020204" pitchFamily="66" charset="0"/>
                <a:ea typeface="MS Mincho" panose="02020609040205080304" pitchFamily="49" charset="-128"/>
                <a:cs typeface="Times New Roman" panose="02020603050405020304" pitchFamily="18" charset="0"/>
              </a:rPr>
              <a:t>. </a:t>
            </a:r>
            <a:endParaRPr lang="en-GB" sz="3600" dirty="0">
              <a:latin typeface="Comic Sans MS" panose="030F0702030302020204" pitchFamily="66" charset="0"/>
            </a:endParaRPr>
          </a:p>
        </p:txBody>
      </p:sp>
      <p:sp>
        <p:nvSpPr>
          <p:cNvPr id="10" name="Content Placeholder 2">
            <a:extLst>
              <a:ext uri="{FF2B5EF4-FFF2-40B4-BE49-F238E27FC236}">
                <a16:creationId xmlns:a16="http://schemas.microsoft.com/office/drawing/2014/main" id="{B23737A5-1682-A8A9-DC3D-B7E1D36E10ED}"/>
              </a:ext>
            </a:extLst>
          </p:cNvPr>
          <p:cNvSpPr txBox="1">
            <a:spLocks/>
          </p:cNvSpPr>
          <p:nvPr/>
        </p:nvSpPr>
        <p:spPr>
          <a:xfrm>
            <a:off x="8333764" y="715697"/>
            <a:ext cx="3593318" cy="5304546"/>
          </a:xfrm>
          <a:prstGeom prst="rect">
            <a:avLst/>
          </a:prstGeom>
          <a:ln w="38100">
            <a:solidFill>
              <a:schemeClr val="accent6">
                <a:lumMod val="7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Century Gothic" panose="020B0502020202020204" pitchFamily="34" charset="0"/>
              </a:rPr>
              <a:t>Physical Development.</a:t>
            </a:r>
          </a:p>
          <a:p>
            <a:pPr marL="0" lvl="0" indent="0" algn="ctr">
              <a:buNone/>
            </a:pPr>
            <a:r>
              <a:rPr lang="en-GB" sz="1600" dirty="0">
                <a:effectLst/>
                <a:latin typeface="Century Gothic" panose="020B0502020202020204" pitchFamily="34" charset="0"/>
                <a:ea typeface="MS Mincho" panose="02020609040205080304" pitchFamily="49" charset="-128"/>
                <a:cs typeface="Times New Roman" panose="02020603050405020304" pitchFamily="18" charset="0"/>
              </a:rPr>
              <a:t>Last term, the Foundation Class enjoyed enhancing their PE skills including; stopping and starting, speed, direction, and listening. This term, your child will focus on gymnastics in their PE lessons. Your child will consider what it takes to be a champion gymnast as they move in high and low ways as well as over and under apparatus. The children will work on their balance, technique and presentation. Thursday PE sessions </a:t>
            </a:r>
            <a:r>
              <a:rPr lang="en-GB" sz="1600" dirty="0">
                <a:latin typeface="Century Gothic" panose="020B0502020202020204" pitchFamily="34" charset="0"/>
                <a:ea typeface="MS Mincho" panose="02020609040205080304" pitchFamily="49" charset="-128"/>
                <a:cs typeface="Times New Roman" panose="02020603050405020304" pitchFamily="18" charset="0"/>
              </a:rPr>
              <a:t>will explore movement through music and changes of tempo in our Autumn themed  movement sessions. </a:t>
            </a:r>
            <a:r>
              <a:rPr lang="en-GB" sz="1600" dirty="0">
                <a:effectLst/>
                <a:latin typeface="Century Gothic" panose="020B0502020202020204" pitchFamily="34" charset="0"/>
                <a:ea typeface="MS Mincho" panose="02020609040205080304" pitchFamily="49" charset="-128"/>
                <a:cs typeface="Times New Roman" panose="02020603050405020304" pitchFamily="18" charset="0"/>
              </a:rPr>
              <a:t>Correct letter formation and pencil grip will continue</a:t>
            </a:r>
            <a:r>
              <a:rPr lang="en-GB" sz="1600" dirty="0">
                <a:latin typeface="Comic Sans MS" panose="030F0702030302020204" pitchFamily="66" charset="0"/>
                <a:ea typeface="MS Mincho" panose="02020609040205080304" pitchFamily="49" charset="-128"/>
                <a:cs typeface="Times New Roman" panose="02020603050405020304" pitchFamily="18" charset="0"/>
              </a:rPr>
              <a:t> </a:t>
            </a:r>
            <a:r>
              <a:rPr lang="en-GB" sz="1600" dirty="0">
                <a:latin typeface="Century Gothic" panose="020B0502020202020204" pitchFamily="34" charset="0"/>
                <a:ea typeface="MS Mincho" panose="02020609040205080304" pitchFamily="49" charset="-128"/>
                <a:cs typeface="Times New Roman" panose="02020603050405020304" pitchFamily="18" charset="0"/>
              </a:rPr>
              <a:t>as well as writing their name independently</a:t>
            </a:r>
            <a:r>
              <a:rPr lang="en-GB" sz="1600" dirty="0">
                <a:latin typeface="Comic Sans MS" panose="030F0702030302020204" pitchFamily="66" charset="0"/>
                <a:ea typeface="MS Mincho" panose="02020609040205080304" pitchFamily="49" charset="-128"/>
                <a:cs typeface="Times New Roman" panose="02020603050405020304" pitchFamily="18" charset="0"/>
              </a:rPr>
              <a:t>.</a:t>
            </a:r>
            <a:endParaRPr lang="en-GB" sz="3200" dirty="0">
              <a:solidFill>
                <a:srgbClr val="002060"/>
              </a:solidFill>
            </a:endParaRPr>
          </a:p>
        </p:txBody>
      </p:sp>
    </p:spTree>
    <p:extLst>
      <p:ext uri="{BB962C8B-B14F-4D97-AF65-F5344CB8AC3E}">
        <p14:creationId xmlns:p14="http://schemas.microsoft.com/office/powerpoint/2010/main" val="89169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64E4FF5-0448-A484-BC67-CD820D4F79A6}"/>
              </a:ext>
            </a:extLst>
          </p:cNvPr>
          <p:cNvSpPr txBox="1">
            <a:spLocks/>
          </p:cNvSpPr>
          <p:nvPr/>
        </p:nvSpPr>
        <p:spPr>
          <a:xfrm>
            <a:off x="560274" y="149907"/>
            <a:ext cx="3593319" cy="3644171"/>
          </a:xfrm>
          <a:prstGeom prst="rect">
            <a:avLst/>
          </a:prstGeom>
          <a:ln w="38100">
            <a:solidFill>
              <a:schemeClr val="accent6">
                <a:lumMod val="75000"/>
              </a:schemeClr>
            </a:solidFill>
          </a:ln>
        </p:spPr>
        <p:txBody>
          <a:bodyPr>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dirty="0">
                <a:latin typeface="Century Gothic" panose="020B0502020202020204" pitchFamily="34" charset="0"/>
              </a:rPr>
              <a:t>Literacy.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Century Gothic" panose="020B0502020202020204" pitchFamily="34" charset="0"/>
              </a:rPr>
              <a:t>This term we will be introducing Talk 4 Writing. Our writing will be focused text will be the traditional tale of ‘The Three Little Pigs’. </a:t>
            </a:r>
            <a:r>
              <a:rPr lang="en-GB" sz="1600" dirty="0">
                <a:latin typeface="Century Gothic" panose="020B0502020202020204" pitchFamily="34" charset="0"/>
              </a:rPr>
              <a:t>Punctuation in a sentence will be taught looking at capital letters, finger spaces and full stops.  </a:t>
            </a:r>
            <a:r>
              <a:rPr kumimoji="0" lang="en-GB" sz="1600" b="0" i="0" u="none" strike="noStrike" kern="1200" cap="none" spc="0" normalizeH="0" baseline="0" noProof="0" dirty="0">
                <a:ln>
                  <a:noFill/>
                </a:ln>
                <a:effectLst/>
                <a:uLnTx/>
                <a:uFillTx/>
                <a:latin typeface="Century Gothic" panose="020B0502020202020204" pitchFamily="34" charset="0"/>
              </a:rPr>
              <a:t>Following the success of our Harvest Show, we know we have budding actors and singers throughout the class. We are looking forward to working with the children, acting out the story and learning the lines for our Christmas production ‘Hey Ewe’. The Reading Journals will continue to be the heartbeat of our learning alongside the continuation of </a:t>
            </a:r>
            <a:r>
              <a:rPr lang="en-GB" sz="1600" dirty="0">
                <a:latin typeface="Century Gothic" panose="020B0502020202020204" pitchFamily="34" charset="0"/>
              </a:rPr>
              <a:t>Read Write Inc</a:t>
            </a:r>
            <a:r>
              <a:rPr lang="en-GB" sz="1700" dirty="0">
                <a:latin typeface="Century Gothic" panose="020B0502020202020204" pitchFamily="34" charset="0"/>
              </a:rPr>
              <a:t>.  </a:t>
            </a:r>
            <a:endParaRPr lang="en-GB" sz="3500" dirty="0">
              <a:latin typeface="Century Gothic" panose="020B0502020202020204" pitchFamily="34" charset="0"/>
            </a:endParaRPr>
          </a:p>
        </p:txBody>
      </p:sp>
      <p:sp>
        <p:nvSpPr>
          <p:cNvPr id="10" name="Content Placeholder 2">
            <a:extLst>
              <a:ext uri="{FF2B5EF4-FFF2-40B4-BE49-F238E27FC236}">
                <a16:creationId xmlns:a16="http://schemas.microsoft.com/office/drawing/2014/main" id="{231313E9-6719-761A-E2C9-88D5EDC786DA}"/>
              </a:ext>
            </a:extLst>
          </p:cNvPr>
          <p:cNvSpPr txBox="1">
            <a:spLocks/>
          </p:cNvSpPr>
          <p:nvPr/>
        </p:nvSpPr>
        <p:spPr>
          <a:xfrm>
            <a:off x="4299341" y="138097"/>
            <a:ext cx="3593319" cy="3644171"/>
          </a:xfrm>
          <a:prstGeom prst="rect">
            <a:avLst/>
          </a:prstGeom>
          <a:ln w="38100">
            <a:solidFill>
              <a:schemeClr val="accent6">
                <a:lumMod val="75000"/>
              </a:schemeClr>
            </a:solidFill>
          </a:ln>
        </p:spPr>
        <p:txBody>
          <a:bodyP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Century Gothic" panose="020B0502020202020204" pitchFamily="34" charset="0"/>
              </a:rPr>
              <a:t>Mathematics.</a:t>
            </a:r>
          </a:p>
          <a:p>
            <a:pPr marL="0" indent="0" algn="ctr">
              <a:buFont typeface="Arial" panose="020B0604020202020204" pitchFamily="34" charset="0"/>
              <a:buNone/>
            </a:pPr>
            <a:r>
              <a:rPr lang="en-GB" sz="1400" dirty="0">
                <a:latin typeface="Century Gothic" panose="020B0502020202020204" pitchFamily="34" charset="0"/>
              </a:rPr>
              <a:t>Your child is now well and truly at home with completing their  ‘Maths Plays’. Your child will continue the understanding of addition with 1 digit whole numbers and continue to understand one more and one less than a given number to 10. We will continue to work on identifying odd and even numbers and continue to work on subitising to 5. Counting accurately is an area that will be taught as well as counting in 2’s and 10’s.  Looking at repeat patterns as well as shape, space and measure will take place.  The introduction of cm’s and m’s will be introduced.</a:t>
            </a:r>
          </a:p>
        </p:txBody>
      </p:sp>
      <p:sp>
        <p:nvSpPr>
          <p:cNvPr id="12" name="Content Placeholder 2">
            <a:extLst>
              <a:ext uri="{FF2B5EF4-FFF2-40B4-BE49-F238E27FC236}">
                <a16:creationId xmlns:a16="http://schemas.microsoft.com/office/drawing/2014/main" id="{D5B07B2C-2C3E-D724-CBB5-541FFDBCFF99}"/>
              </a:ext>
            </a:extLst>
          </p:cNvPr>
          <p:cNvSpPr txBox="1">
            <a:spLocks/>
          </p:cNvSpPr>
          <p:nvPr/>
        </p:nvSpPr>
        <p:spPr>
          <a:xfrm>
            <a:off x="8038408" y="138097"/>
            <a:ext cx="3593319" cy="3655981"/>
          </a:xfrm>
          <a:prstGeom prst="rect">
            <a:avLst/>
          </a:prstGeom>
          <a:ln w="38100">
            <a:solidFill>
              <a:schemeClr val="accent6">
                <a:lumMod val="75000"/>
              </a:schemeClr>
            </a:solidFill>
          </a:ln>
        </p:spPr>
        <p:txBody>
          <a:bodyPr>
            <a:normAutofit fontScale="2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600" dirty="0">
                <a:latin typeface="Century Gothic" panose="020B0502020202020204" pitchFamily="34" charset="0"/>
              </a:rPr>
              <a:t>Understanding the world.</a:t>
            </a:r>
          </a:p>
          <a:p>
            <a:pPr marL="0" indent="0" algn="ctr">
              <a:buFont typeface="Arial" panose="020B0604020202020204" pitchFamily="34" charset="0"/>
              <a:buNone/>
            </a:pPr>
            <a:r>
              <a:rPr lang="en-GB" sz="6400" dirty="0">
                <a:latin typeface="Century Gothic" panose="020B0502020202020204" pitchFamily="34" charset="0"/>
              </a:rPr>
              <a:t>Your child will begin to understand some of the important processes and changes in the natural world around them as they explore autumnal changes. They will explore growth and decay as they examine leaves at various stages including green, brown and in a decaying state. Your child will look at different animals and sort them into groups of woodland and non-woodland. We will be visiting Warriner Farm this term where we will listen to talks and learn about the animals on the farm.</a:t>
            </a:r>
          </a:p>
        </p:txBody>
      </p:sp>
      <p:sp>
        <p:nvSpPr>
          <p:cNvPr id="14" name="Content Placeholder 2">
            <a:extLst>
              <a:ext uri="{FF2B5EF4-FFF2-40B4-BE49-F238E27FC236}">
                <a16:creationId xmlns:a16="http://schemas.microsoft.com/office/drawing/2014/main" id="{E7C36058-B7D0-1BBB-8791-EED6ECBE5445}"/>
              </a:ext>
            </a:extLst>
          </p:cNvPr>
          <p:cNvSpPr txBox="1">
            <a:spLocks/>
          </p:cNvSpPr>
          <p:nvPr/>
        </p:nvSpPr>
        <p:spPr>
          <a:xfrm>
            <a:off x="560274" y="4101154"/>
            <a:ext cx="11071453" cy="2356511"/>
          </a:xfrm>
          <a:prstGeom prst="rect">
            <a:avLst/>
          </a:prstGeom>
          <a:ln w="38100">
            <a:solidFill>
              <a:schemeClr val="accent6">
                <a:lumMod val="75000"/>
              </a:schemeClr>
            </a:solidFill>
          </a:ln>
        </p:spPr>
        <p:txBody>
          <a:bodyPr>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Century Gothic" panose="020B0502020202020204" pitchFamily="34" charset="0"/>
              </a:rPr>
              <a:t>Expressive Arts &amp; Design.</a:t>
            </a:r>
          </a:p>
          <a:p>
            <a:pPr marL="0" indent="0" algn="ctr">
              <a:buFont typeface="Arial" panose="020B0604020202020204" pitchFamily="34" charset="0"/>
              <a:buNone/>
            </a:pPr>
            <a:r>
              <a:rPr lang="en-GB" sz="2000" dirty="0">
                <a:latin typeface="Century Gothic" panose="020B0502020202020204" pitchFamily="34" charset="0"/>
              </a:rPr>
              <a:t>Role-play and using their imaginations will be a big part of this terms learning.  To go alongside the Talk 4 Writing theme ‘The Three Little Pigs’ the children will act out the story and be creative making props.  The children will explore different media such as pastel, paint, chalk and watercolours to produce Christmas artwork. </a:t>
            </a:r>
          </a:p>
          <a:p>
            <a:pPr marL="0" indent="0" algn="ctr">
              <a:buFont typeface="Arial" panose="020B0604020202020204" pitchFamily="34" charset="0"/>
              <a:buNone/>
            </a:pPr>
            <a:r>
              <a:rPr lang="en-GB" sz="2000" dirty="0">
                <a:latin typeface="Century Gothic" panose="020B0502020202020204" pitchFamily="34" charset="0"/>
              </a:rPr>
              <a:t>During the music sessions, your child will learn the nativity songs and combine actions and words in preparation for the show Christmas Show ‘Hey Ewe’. </a:t>
            </a:r>
            <a:endParaRPr lang="en-GB" dirty="0">
              <a:latin typeface="Century Gothic" panose="020B0502020202020204" pitchFamily="34" charset="0"/>
            </a:endParaRPr>
          </a:p>
        </p:txBody>
      </p:sp>
    </p:spTree>
    <p:extLst>
      <p:ext uri="{BB962C8B-B14F-4D97-AF65-F5344CB8AC3E}">
        <p14:creationId xmlns:p14="http://schemas.microsoft.com/office/powerpoint/2010/main" val="130474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286FEF57-AB1E-4EAA-BCD6-B3D4A9810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847" y="2014029"/>
            <a:ext cx="3335320" cy="103330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58D4341-81E8-42B6-AC15-CCFAE10CA874}"/>
              </a:ext>
            </a:extLst>
          </p:cNvPr>
          <p:cNvSpPr txBox="1"/>
          <p:nvPr/>
        </p:nvSpPr>
        <p:spPr>
          <a:xfrm>
            <a:off x="2464342" y="69365"/>
            <a:ext cx="6871855" cy="523220"/>
          </a:xfrm>
          <a:prstGeom prst="rect">
            <a:avLst/>
          </a:prstGeom>
          <a:noFill/>
        </p:spPr>
        <p:txBody>
          <a:bodyPr wrap="square" rtlCol="0">
            <a:spAutoFit/>
          </a:bodyPr>
          <a:lstStyle/>
          <a:p>
            <a:pPr algn="ctr"/>
            <a:r>
              <a:rPr lang="en-GB" sz="2800" dirty="0">
                <a:latin typeface="Century Gothic" panose="020B0502020202020204" pitchFamily="34" charset="0"/>
              </a:rPr>
              <a:t>Additional Information</a:t>
            </a:r>
          </a:p>
        </p:txBody>
      </p:sp>
      <p:sp>
        <p:nvSpPr>
          <p:cNvPr id="2" name="TextBox 1">
            <a:extLst>
              <a:ext uri="{FF2B5EF4-FFF2-40B4-BE49-F238E27FC236}">
                <a16:creationId xmlns:a16="http://schemas.microsoft.com/office/drawing/2014/main" id="{5CF1E1C2-11BF-4E9D-ADD8-FBA2F3949365}"/>
              </a:ext>
            </a:extLst>
          </p:cNvPr>
          <p:cNvSpPr txBox="1"/>
          <p:nvPr/>
        </p:nvSpPr>
        <p:spPr>
          <a:xfrm>
            <a:off x="4167847" y="554787"/>
            <a:ext cx="3375127" cy="923330"/>
          </a:xfrm>
          <a:prstGeom prst="rect">
            <a:avLst/>
          </a:prstGeom>
          <a:noFill/>
          <a:ln w="38100">
            <a:solidFill>
              <a:schemeClr val="accent6">
                <a:lumMod val="75000"/>
              </a:schemeClr>
            </a:solidFill>
          </a:ln>
        </p:spPr>
        <p:txBody>
          <a:bodyPr wrap="square" rtlCol="0">
            <a:spAutoFit/>
          </a:bodyPr>
          <a:lstStyle/>
          <a:p>
            <a:pPr algn="ctr"/>
            <a:r>
              <a:rPr lang="en-GB" dirty="0">
                <a:latin typeface="Century Gothic" panose="020B0502020202020204" pitchFamily="34" charset="0"/>
              </a:rPr>
              <a:t>Forest school &amp;P.E Days</a:t>
            </a:r>
          </a:p>
          <a:p>
            <a:pPr algn="ctr"/>
            <a:r>
              <a:rPr lang="en-GB" dirty="0">
                <a:latin typeface="Century Gothic" panose="020B0502020202020204" pitchFamily="34" charset="0"/>
              </a:rPr>
              <a:t>Tuesday &amp;Thursday</a:t>
            </a:r>
          </a:p>
          <a:p>
            <a:pPr algn="ctr"/>
            <a:endParaRPr lang="en-GB" dirty="0">
              <a:latin typeface="Comic Sans MS" panose="030F0702030302020204" pitchFamily="66" charset="0"/>
            </a:endParaRPr>
          </a:p>
        </p:txBody>
      </p:sp>
      <p:sp>
        <p:nvSpPr>
          <p:cNvPr id="28" name="TextBox 27">
            <a:extLst>
              <a:ext uri="{FF2B5EF4-FFF2-40B4-BE49-F238E27FC236}">
                <a16:creationId xmlns:a16="http://schemas.microsoft.com/office/drawing/2014/main" id="{8D168BA8-D66E-4612-9483-F85547AAD9C1}"/>
              </a:ext>
            </a:extLst>
          </p:cNvPr>
          <p:cNvSpPr txBox="1"/>
          <p:nvPr/>
        </p:nvSpPr>
        <p:spPr>
          <a:xfrm>
            <a:off x="168322" y="2692163"/>
            <a:ext cx="3586873" cy="3847207"/>
          </a:xfrm>
          <a:prstGeom prst="rect">
            <a:avLst/>
          </a:prstGeom>
          <a:noFill/>
          <a:ln w="38100">
            <a:solidFill>
              <a:schemeClr val="accent6">
                <a:lumMod val="75000"/>
              </a:schemeClr>
            </a:solidFill>
          </a:ln>
        </p:spPr>
        <p:txBody>
          <a:bodyPr wrap="square" rtlCol="0">
            <a:spAutoFit/>
          </a:bodyPr>
          <a:lstStyle/>
          <a:p>
            <a:pPr algn="ctr"/>
            <a:r>
              <a:rPr lang="en-GB" b="1" dirty="0">
                <a:latin typeface="Century Gothic" panose="020B0502020202020204" pitchFamily="34" charset="0"/>
              </a:rPr>
              <a:t>Reading</a:t>
            </a:r>
          </a:p>
          <a:p>
            <a:pPr algn="ctr"/>
            <a:endParaRPr lang="en-GB" b="1" dirty="0">
              <a:latin typeface="Century Gothic" panose="020B0502020202020204" pitchFamily="34" charset="0"/>
            </a:endParaRPr>
          </a:p>
          <a:p>
            <a:pPr algn="ctr"/>
            <a:r>
              <a:rPr lang="en-GB" sz="1600" dirty="0">
                <a:latin typeface="Century Gothic" panose="020B0502020202020204" pitchFamily="34" charset="0"/>
              </a:rPr>
              <a:t>Reading Journals are looking good and it has been wonderful to see the positive reading experiences you have been sharing at home. Thank you for your continued support and efforts. Please continue to read regularly at home to consolidate the phonics sounds taught in school and to build on comprehension skills.</a:t>
            </a:r>
          </a:p>
          <a:p>
            <a:pPr algn="ctr"/>
            <a:r>
              <a:rPr lang="en-GB" sz="1600" dirty="0">
                <a:latin typeface="Century Gothic" panose="020B0502020202020204" pitchFamily="34" charset="0"/>
              </a:rPr>
              <a:t>Please record your child’s reading in the reading journal</a:t>
            </a:r>
            <a:r>
              <a:rPr lang="en-GB" sz="1600" dirty="0">
                <a:latin typeface="Comic Sans MS" panose="030F0702030302020204" pitchFamily="66" charset="0"/>
              </a:rPr>
              <a:t>. </a:t>
            </a:r>
            <a:endParaRPr lang="en-GB" sz="2400" dirty="0">
              <a:latin typeface="Comic Sans MS" panose="030F0702030302020204" pitchFamily="66" charset="0"/>
            </a:endParaRPr>
          </a:p>
        </p:txBody>
      </p:sp>
      <p:pic>
        <p:nvPicPr>
          <p:cNvPr id="5126" name="Picture 6" descr="See the source image">
            <a:extLst>
              <a:ext uri="{FF2B5EF4-FFF2-40B4-BE49-F238E27FC236}">
                <a16:creationId xmlns:a16="http://schemas.microsoft.com/office/drawing/2014/main" id="{4E258842-02BB-4648-83CA-774F2B911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871" y="392531"/>
            <a:ext cx="1744449" cy="2082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6613A6-CB2E-6771-B09D-A379645B762F}"/>
              </a:ext>
            </a:extLst>
          </p:cNvPr>
          <p:cNvSpPr txBox="1"/>
          <p:nvPr/>
        </p:nvSpPr>
        <p:spPr>
          <a:xfrm>
            <a:off x="8017705" y="2849095"/>
            <a:ext cx="4005973" cy="3139321"/>
          </a:xfrm>
          <a:prstGeom prst="rect">
            <a:avLst/>
          </a:prstGeom>
          <a:noFill/>
          <a:ln w="38100">
            <a:solidFill>
              <a:schemeClr val="accent6">
                <a:lumMod val="75000"/>
              </a:schemeClr>
            </a:solidFill>
          </a:ln>
        </p:spPr>
        <p:txBody>
          <a:bodyPr wrap="square" rtlCol="0">
            <a:spAutoFit/>
          </a:bodyPr>
          <a:lstStyle/>
          <a:p>
            <a:pPr algn="ctr"/>
            <a:r>
              <a:rPr lang="en-GB" b="1" dirty="0">
                <a:latin typeface="Century Gothic" panose="020B0502020202020204" pitchFamily="34" charset="0"/>
              </a:rPr>
              <a:t>Reminders</a:t>
            </a:r>
          </a:p>
          <a:p>
            <a:pPr algn="ctr"/>
            <a:endParaRPr lang="en-GB" dirty="0">
              <a:latin typeface="Century Gothic" panose="020B0502020202020204" pitchFamily="34" charset="0"/>
            </a:endParaRPr>
          </a:p>
          <a:p>
            <a:pPr algn="ctr"/>
            <a:r>
              <a:rPr lang="en-GB" dirty="0">
                <a:latin typeface="Century Gothic" panose="020B0502020202020204" pitchFamily="34" charset="0"/>
              </a:rPr>
              <a:t>Please email / call the office with questions. Please bring coats to school every day. Can we kindly request that ALL items of clothing are named. If an item of clothing comes home that is not your child's, please bring it back to school to ensure we get it to the right owner. </a:t>
            </a:r>
          </a:p>
        </p:txBody>
      </p:sp>
      <p:pic>
        <p:nvPicPr>
          <p:cNvPr id="6" name="Picture 5" descr="Smiling face alarm clock">
            <a:extLst>
              <a:ext uri="{FF2B5EF4-FFF2-40B4-BE49-F238E27FC236}">
                <a16:creationId xmlns:a16="http://schemas.microsoft.com/office/drawing/2014/main" id="{715F6644-8F29-16CF-6D0B-2D4D76554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347" y="392531"/>
            <a:ext cx="1956534" cy="1956534"/>
          </a:xfrm>
          <a:prstGeom prst="rect">
            <a:avLst/>
          </a:prstGeom>
        </p:spPr>
      </p:pic>
      <p:sp>
        <p:nvSpPr>
          <p:cNvPr id="5" name="TextBox 4">
            <a:extLst>
              <a:ext uri="{FF2B5EF4-FFF2-40B4-BE49-F238E27FC236}">
                <a16:creationId xmlns:a16="http://schemas.microsoft.com/office/drawing/2014/main" id="{3A777F53-3A06-DF00-EB3A-BFE7FEFB8E94}"/>
              </a:ext>
            </a:extLst>
          </p:cNvPr>
          <p:cNvSpPr txBox="1"/>
          <p:nvPr/>
        </p:nvSpPr>
        <p:spPr>
          <a:xfrm>
            <a:off x="4178982" y="3126094"/>
            <a:ext cx="3375127" cy="2585323"/>
          </a:xfrm>
          <a:prstGeom prst="rect">
            <a:avLst/>
          </a:prstGeom>
          <a:noFill/>
          <a:ln w="38100">
            <a:solidFill>
              <a:schemeClr val="accent6">
                <a:lumMod val="75000"/>
              </a:schemeClr>
            </a:solidFill>
          </a:ln>
        </p:spPr>
        <p:txBody>
          <a:bodyPr wrap="square" rtlCol="0">
            <a:spAutoFit/>
          </a:bodyPr>
          <a:lstStyle/>
          <a:p>
            <a:pPr algn="ctr"/>
            <a:r>
              <a:rPr lang="en-GB" b="1" dirty="0">
                <a:latin typeface="Century Gothic" panose="020B0502020202020204" pitchFamily="34" charset="0"/>
              </a:rPr>
              <a:t>Outdoor Adventures</a:t>
            </a:r>
          </a:p>
          <a:p>
            <a:pPr algn="ctr"/>
            <a:endParaRPr lang="en-GB" dirty="0">
              <a:latin typeface="Century Gothic" panose="020B0502020202020204" pitchFamily="34" charset="0"/>
            </a:endParaRPr>
          </a:p>
          <a:p>
            <a:pPr algn="ctr"/>
            <a:r>
              <a:rPr lang="en-GB" dirty="0">
                <a:latin typeface="Century Gothic" panose="020B0502020202020204" pitchFamily="34" charset="0"/>
              </a:rPr>
              <a:t>Please ensure that your child has wellies and a wetsuit in school at all times.</a:t>
            </a:r>
          </a:p>
          <a:p>
            <a:pPr algn="ctr"/>
            <a:endParaRPr lang="en-GB" dirty="0">
              <a:latin typeface="Century Gothic" panose="020B0502020202020204" pitchFamily="34" charset="0"/>
            </a:endParaRPr>
          </a:p>
          <a:p>
            <a:pPr algn="ctr"/>
            <a:r>
              <a:rPr lang="en-GB" b="1" dirty="0">
                <a:latin typeface="Century Gothic" panose="020B0502020202020204" pitchFamily="34" charset="0"/>
              </a:rPr>
              <a:t>*Please provide spare socks/underwear in your child’s P.E kits*</a:t>
            </a:r>
          </a:p>
        </p:txBody>
      </p:sp>
    </p:spTree>
    <p:extLst>
      <p:ext uri="{BB962C8B-B14F-4D97-AF65-F5344CB8AC3E}">
        <p14:creationId xmlns:p14="http://schemas.microsoft.com/office/powerpoint/2010/main" val="175795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5F68D1-4E8C-4725-A576-488DF159158F}"/>
              </a:ext>
            </a:extLst>
          </p:cNvPr>
          <p:cNvSpPr txBox="1"/>
          <p:nvPr/>
        </p:nvSpPr>
        <p:spPr>
          <a:xfrm>
            <a:off x="2660072" y="189652"/>
            <a:ext cx="6871855" cy="646331"/>
          </a:xfrm>
          <a:prstGeom prst="rect">
            <a:avLst/>
          </a:prstGeom>
          <a:noFill/>
        </p:spPr>
        <p:txBody>
          <a:bodyPr wrap="square" rtlCol="0">
            <a:spAutoFit/>
          </a:bodyPr>
          <a:lstStyle/>
          <a:p>
            <a:pPr algn="ctr"/>
            <a:r>
              <a:rPr lang="en-GB" sz="3600" dirty="0">
                <a:latin typeface="Century Gothic" panose="020B0502020202020204" pitchFamily="34" charset="0"/>
              </a:rPr>
              <a:t>Useful Links</a:t>
            </a:r>
          </a:p>
        </p:txBody>
      </p:sp>
      <p:sp>
        <p:nvSpPr>
          <p:cNvPr id="5" name="TextBox 1">
            <a:extLst>
              <a:ext uri="{FF2B5EF4-FFF2-40B4-BE49-F238E27FC236}">
                <a16:creationId xmlns:a16="http://schemas.microsoft.com/office/drawing/2014/main" id="{F1810175-969B-3DAC-181A-D716A9D7D88F}"/>
              </a:ext>
            </a:extLst>
          </p:cNvPr>
          <p:cNvSpPr txBox="1"/>
          <p:nvPr/>
        </p:nvSpPr>
        <p:spPr>
          <a:xfrm>
            <a:off x="649909" y="1134885"/>
            <a:ext cx="6006283" cy="4093428"/>
          </a:xfrm>
          <a:prstGeom prst="rect">
            <a:avLst/>
          </a:prstGeom>
          <a:solidFill>
            <a:schemeClr val="accent6">
              <a:lumMod val="75000"/>
              <a:alpha val="6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a:latin typeface="Century Gothic" panose="020B0502020202020204" pitchFamily="34" charset="0"/>
              </a:rPr>
              <a:t>Oxford Owl </a:t>
            </a:r>
          </a:p>
          <a:p>
            <a:pPr algn="ctr"/>
            <a:r>
              <a:rPr lang="en-GB" sz="2000" dirty="0">
                <a:latin typeface="Century Gothic" panose="020B0502020202020204" pitchFamily="34" charset="0"/>
              </a:rPr>
              <a:t>Oxford Owl is a fabulous resource for many subject areas and offers a very good reading range with many free resources. </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Please follow this link: </a:t>
            </a:r>
            <a:r>
              <a:rPr lang="en-GB" sz="2000" dirty="0">
                <a:solidFill>
                  <a:srgbClr val="C0000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https://www.oxfordowl.co.uk/user/sign_up.html</a:t>
            </a:r>
            <a:r>
              <a:rPr lang="en-GB" sz="2000" dirty="0">
                <a:latin typeface="Century Gothic" panose="020B0502020202020204" pitchFamily="34" charset="0"/>
              </a:rPr>
              <a:t>  </a:t>
            </a:r>
          </a:p>
          <a:p>
            <a:pPr algn="ctr"/>
            <a:r>
              <a:rPr lang="en-GB" sz="2000" dirty="0">
                <a:latin typeface="Century Gothic" panose="020B0502020202020204" pitchFamily="34" charset="0"/>
              </a:rPr>
              <a:t>which will allow you to create a home login with Oxford Owl. Once you have joined up and signed in, please follow this link: </a:t>
            </a:r>
            <a:r>
              <a:rPr lang="en-GB" sz="2000" dirty="0">
                <a:solidFill>
                  <a:srgbClr val="C00000"/>
                </a:solidFill>
                <a:latin typeface="Century Gothic" panose="020B0502020202020204" pitchFamily="34" charset="0"/>
                <a:hlinkClick r:id="rId3">
                  <a:extLst>
                    <a:ext uri="{A12FA001-AC4F-418D-AE19-62706E023703}">
                      <ahyp:hlinkClr xmlns:ahyp="http://schemas.microsoft.com/office/drawing/2018/hyperlinkcolor" val="tx"/>
                    </a:ext>
                  </a:extLst>
                </a:hlinkClick>
              </a:rPr>
              <a:t>Free eBook library | Oxford Owl from Oxford University Press</a:t>
            </a:r>
            <a:r>
              <a:rPr lang="en-GB" sz="2000" dirty="0">
                <a:solidFill>
                  <a:srgbClr val="C00000"/>
                </a:solidFill>
                <a:latin typeface="Century Gothic" panose="020B0502020202020204" pitchFamily="34" charset="0"/>
              </a:rPr>
              <a:t> </a:t>
            </a:r>
            <a:r>
              <a:rPr lang="en-GB" sz="2000" dirty="0">
                <a:latin typeface="Century Gothic" panose="020B0502020202020204" pitchFamily="34" charset="0"/>
              </a:rPr>
              <a:t>This will take you to the eBooks suitable for sharing </a:t>
            </a:r>
            <a:r>
              <a:rPr lang="en-GB" sz="2000" dirty="0">
                <a:latin typeface="Comic Sans MS" panose="030F0702030302020204" pitchFamily="66" charset="0"/>
              </a:rPr>
              <a:t>at home. </a:t>
            </a:r>
            <a:endParaRPr lang="en-GB" sz="1400" dirty="0">
              <a:latin typeface="Comic Sans MS" panose="030F0702030302020204" pitchFamily="66" charset="0"/>
            </a:endParaRPr>
          </a:p>
        </p:txBody>
      </p:sp>
      <p:sp>
        <p:nvSpPr>
          <p:cNvPr id="6" name="TextBox 1">
            <a:extLst>
              <a:ext uri="{FF2B5EF4-FFF2-40B4-BE49-F238E27FC236}">
                <a16:creationId xmlns:a16="http://schemas.microsoft.com/office/drawing/2014/main" id="{8F0BF396-8107-7226-2760-4871AB60202B}"/>
              </a:ext>
            </a:extLst>
          </p:cNvPr>
          <p:cNvSpPr txBox="1"/>
          <p:nvPr/>
        </p:nvSpPr>
        <p:spPr>
          <a:xfrm>
            <a:off x="7209163" y="1134885"/>
            <a:ext cx="4332928" cy="2062103"/>
          </a:xfrm>
          <a:prstGeom prst="rect">
            <a:avLst/>
          </a:prstGeom>
          <a:solidFill>
            <a:schemeClr val="accent6">
              <a:lumMod val="75000"/>
              <a:alpha val="6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a:latin typeface="Century Gothic" panose="020B0502020202020204" pitchFamily="34" charset="0"/>
              </a:rPr>
              <a:t>Phonics play</a:t>
            </a:r>
          </a:p>
          <a:p>
            <a:pPr algn="ctr"/>
            <a:r>
              <a:rPr lang="en-GB" sz="2000" dirty="0">
                <a:latin typeface="Century Gothic" panose="020B0502020202020204" pitchFamily="34" charset="0"/>
              </a:rPr>
              <a:t>A site packed with interactive phonics games which is great for child development within phonics</a:t>
            </a:r>
          </a:p>
          <a:p>
            <a:pPr algn="ctr"/>
            <a:r>
              <a:rPr lang="en-GB" sz="1400" dirty="0">
                <a:latin typeface="Century Gothic" panose="020B0502020202020204" pitchFamily="34" charset="0"/>
              </a:rPr>
              <a:t> </a:t>
            </a:r>
            <a:r>
              <a:rPr lang="en-GB" sz="1400" dirty="0">
                <a:solidFill>
                  <a:srgbClr val="C00000"/>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https://www.phonicsplay.co.uk/</a:t>
            </a:r>
            <a:endParaRPr lang="en-GB" sz="1400" dirty="0">
              <a:solidFill>
                <a:srgbClr val="C00000"/>
              </a:solidFill>
              <a:latin typeface="Century Gothic" panose="020B0502020202020204" pitchFamily="34" charset="0"/>
            </a:endParaRPr>
          </a:p>
          <a:p>
            <a:pPr algn="ctr"/>
            <a:endParaRPr lang="en-GB" sz="1400" dirty="0">
              <a:latin typeface="Century Gothic" panose="020B0502020202020204" pitchFamily="34" charset="0"/>
            </a:endParaRPr>
          </a:p>
        </p:txBody>
      </p:sp>
      <p:sp>
        <p:nvSpPr>
          <p:cNvPr id="7" name="TextBox 1">
            <a:extLst>
              <a:ext uri="{FF2B5EF4-FFF2-40B4-BE49-F238E27FC236}">
                <a16:creationId xmlns:a16="http://schemas.microsoft.com/office/drawing/2014/main" id="{611B6AD7-12BF-E1F7-EBE0-0C7A47994220}"/>
              </a:ext>
            </a:extLst>
          </p:cNvPr>
          <p:cNvSpPr txBox="1"/>
          <p:nvPr/>
        </p:nvSpPr>
        <p:spPr>
          <a:xfrm>
            <a:off x="7209163" y="3597097"/>
            <a:ext cx="4332928" cy="1631216"/>
          </a:xfrm>
          <a:prstGeom prst="rect">
            <a:avLst/>
          </a:prstGeom>
          <a:solidFill>
            <a:schemeClr val="accent6">
              <a:lumMod val="75000"/>
              <a:alpha val="6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u="sng" dirty="0">
                <a:latin typeface="Century Gothic" panose="020B0502020202020204" pitchFamily="34" charset="0"/>
                <a:hlinkClick r:id="rId5">
                  <a:extLst>
                    <a:ext uri="{A12FA001-AC4F-418D-AE19-62706E023703}">
                      <ahyp:hlinkClr xmlns:ahyp="http://schemas.microsoft.com/office/drawing/2018/hyperlinkcolor" val="tx"/>
                    </a:ext>
                  </a:extLst>
                </a:hlinkClick>
              </a:rPr>
              <a:t>Top Marks </a:t>
            </a:r>
          </a:p>
          <a:p>
            <a:pPr algn="ctr"/>
            <a:r>
              <a:rPr lang="en-GB" sz="2000" dirty="0">
                <a:latin typeface="Century Gothic" panose="020B0502020202020204" pitchFamily="34" charset="0"/>
              </a:rPr>
              <a:t>Play these fun Maths Games for 3-5 year olds</a:t>
            </a:r>
            <a:endParaRPr lang="en-GB" sz="2000" dirty="0">
              <a:solidFill>
                <a:srgbClr val="568E64"/>
              </a:solidFill>
              <a:latin typeface="Century Gothic" panose="020B0502020202020204" pitchFamily="34" charset="0"/>
              <a:hlinkClick r:id="" action="ppaction://noaction">
                <a:extLst>
                  <a:ext uri="{A12FA001-AC4F-418D-AE19-62706E023703}">
                    <ahyp:hlinkClr xmlns:ahyp="http://schemas.microsoft.com/office/drawing/2018/hyperlinkcolor" val="tx"/>
                  </a:ext>
                </a:extLst>
              </a:hlinkClick>
            </a:endParaRPr>
          </a:p>
          <a:p>
            <a:pPr algn="ctr"/>
            <a:r>
              <a:rPr lang="en-GB" sz="2000" dirty="0">
                <a:solidFill>
                  <a:srgbClr val="C00000"/>
                </a:solidFill>
                <a:latin typeface="Century Gothic" panose="020B0502020202020204" pitchFamily="34" charset="0"/>
                <a:hlinkClick r:id="" action="ppaction://noaction">
                  <a:extLst>
                    <a:ext uri="{A12FA001-AC4F-418D-AE19-62706E023703}">
                      <ahyp:hlinkClr xmlns:ahyp="http://schemas.microsoft.com/office/drawing/2018/hyperlinkcolor" val="tx"/>
                    </a:ext>
                  </a:extLst>
                </a:hlinkClick>
              </a:rPr>
              <a:t>https://www.topmarks.co.uk/maths-games/3-5-years/counting</a:t>
            </a:r>
            <a:endParaRPr lang="en-GB" sz="2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4273585599"/>
      </p:ext>
    </p:extLst>
  </p:cSld>
  <p:clrMapOvr>
    <a:masterClrMapping/>
  </p:clrMapOvr>
</p:sld>
</file>

<file path=ppt/theme/theme1.xml><?xml version="1.0" encoding="utf-8"?>
<a:theme xmlns:a="http://schemas.openxmlformats.org/drawingml/2006/main" name="BrushVTI">
  <a:themeElements>
    <a:clrScheme name="AnalogousFromLightSeed_2SEEDS">
      <a:dk1>
        <a:srgbClr val="000000"/>
      </a:dk1>
      <a:lt1>
        <a:srgbClr val="FFFFFF"/>
      </a:lt1>
      <a:dk2>
        <a:srgbClr val="37371F"/>
      </a:dk2>
      <a:lt2>
        <a:srgbClr val="E8E6E2"/>
      </a:lt2>
      <a:accent1>
        <a:srgbClr val="7295C6"/>
      </a:accent1>
      <a:accent2>
        <a:srgbClr val="6BADBB"/>
      </a:accent2>
      <a:accent3>
        <a:srgbClr val="8C8CD1"/>
      </a:accent3>
      <a:accent4>
        <a:srgbClr val="C67C72"/>
      </a:accent4>
      <a:accent5>
        <a:srgbClr val="C49B6C"/>
      </a:accent5>
      <a:accent6>
        <a:srgbClr val="A8A461"/>
      </a:accent6>
      <a:hlink>
        <a:srgbClr val="987F5C"/>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43267F4FDF9C449A4A4C02DEB5B144" ma:contentTypeVersion="3" ma:contentTypeDescription="Create a new document." ma:contentTypeScope="" ma:versionID="8d7d839d704dbce9fd91f7425213cead">
  <xsd:schema xmlns:xsd="http://www.w3.org/2001/XMLSchema" xmlns:xs="http://www.w3.org/2001/XMLSchema" xmlns:p="http://schemas.microsoft.com/office/2006/metadata/properties" xmlns:ns3="56924488-5b20-4965-be2e-4733d5065ad3" targetNamespace="http://schemas.microsoft.com/office/2006/metadata/properties" ma:root="true" ma:fieldsID="5e92ebb5face1fdc2830905af2b1e2f3" ns3:_="">
    <xsd:import namespace="56924488-5b20-4965-be2e-4733d5065ad3"/>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24488-5b20-4965-be2e-4733d5065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13EE14-A002-4731-ABF7-78744AFA8F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24488-5b20-4965-be2e-4733d5065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114747-C649-49B9-BB32-B0C82CF7E175}">
  <ds:schemaRefs>
    <ds:schemaRef ds:uri="http://schemas.microsoft.com/sharepoint/v3/contenttype/forms"/>
  </ds:schemaRefs>
</ds:datastoreItem>
</file>

<file path=customXml/itemProps3.xml><?xml version="1.0" encoding="utf-8"?>
<ds:datastoreItem xmlns:ds="http://schemas.openxmlformats.org/officeDocument/2006/customXml" ds:itemID="{A73C8B38-3B04-498F-962F-8B083F984CB1}">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56924488-5b20-4965-be2e-4733d5065ad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3544</TotalTime>
  <Words>1276</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MS Mincho</vt:lpstr>
      <vt:lpstr>Arial</vt:lpstr>
      <vt:lpstr>Calibri</vt:lpstr>
      <vt:lpstr>Calibri Light</vt:lpstr>
      <vt:lpstr>Century Gothic</vt:lpstr>
      <vt:lpstr>Comic Sans MS</vt:lpstr>
      <vt:lpstr>Times New Roman</vt:lpstr>
      <vt:lpstr>Trebuchet MS</vt:lpstr>
      <vt:lpstr>Wingdings 3</vt:lpstr>
      <vt:lpstr>BrushVTI</vt:lpstr>
      <vt:lpstr>Office Theme</vt:lpstr>
      <vt:lpstr>Facet</vt:lpstr>
      <vt:lpstr>  Will you read me a story?  Exploring Autumn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Dynasties: Through the Ages</dc:title>
  <dc:creator>Z Rann</dc:creator>
  <cp:lastModifiedBy>Holly Haselgrove</cp:lastModifiedBy>
  <cp:revision>25</cp:revision>
  <dcterms:created xsi:type="dcterms:W3CDTF">2022-01-04T12:20:20Z</dcterms:created>
  <dcterms:modified xsi:type="dcterms:W3CDTF">2023-10-17T12:51:10Z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0x010100D543267F4FDF9C449A4A4C02DEB5B144</vt:lpwstr>
  </property>
</Properties>
</file>