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733" r:id="rId3"/>
  </p:sldMasterIdLst>
  <p:notesMasterIdLst>
    <p:notesMasterId r:id="rId11"/>
  </p:notesMasterIdLst>
  <p:sldIdLst>
    <p:sldId id="263" r:id="rId4"/>
    <p:sldId id="257" r:id="rId5"/>
    <p:sldId id="269" r:id="rId6"/>
    <p:sldId id="268" r:id="rId7"/>
    <p:sldId id="264" r:id="rId8"/>
    <p:sldId id="267"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57CD"/>
    <a:srgbClr val="E565BA"/>
    <a:srgbClr val="FCA342"/>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2B1FC4-2C33-4F93-A679-DFB21C96ECC5}" type="datetimeFigureOut">
              <a:rPr lang="en-GB" smtClean="0"/>
              <a:t>19/09/2023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020209-4B0D-4383-84D9-60BF881A0B7A}" type="slidenum">
              <a:rPr lang="en-GB" smtClean="0"/>
              <a:t>‹#›</a:t>
            </a:fld>
            <a:endParaRPr lang="en-GB"/>
          </a:p>
        </p:txBody>
      </p:sp>
    </p:spTree>
    <p:extLst>
      <p:ext uri="{BB962C8B-B14F-4D97-AF65-F5344CB8AC3E}">
        <p14:creationId xmlns:p14="http://schemas.microsoft.com/office/powerpoint/2010/main" val="854646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9/19/2023</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231978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9/19/2023</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076481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9/19/2023</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8118744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9/19/2023</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0954810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AEB66-E113-48BD-9823-0BD97A0E7F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835EAFF-E0AA-4DAB-A8A2-8F731F621D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57C3D7A-E11E-4285-BB65-183554DBD6B8}"/>
              </a:ext>
            </a:extLst>
          </p:cNvPr>
          <p:cNvSpPr>
            <a:spLocks noGrp="1"/>
          </p:cNvSpPr>
          <p:nvPr>
            <p:ph type="dt" sz="half" idx="10"/>
          </p:nvPr>
        </p:nvSpPr>
        <p:spPr/>
        <p:txBody>
          <a:bodyPr/>
          <a:lstStyle/>
          <a:p>
            <a:fld id="{0B9B68D8-AC90-44D2-924A-4835ABFC2022}" type="datetimeFigureOut">
              <a:rPr lang="en-GB" smtClean="0"/>
              <a:t>19/09/2023</a:t>
            </a:fld>
            <a:endParaRPr lang="en-GB"/>
          </a:p>
        </p:txBody>
      </p:sp>
      <p:sp>
        <p:nvSpPr>
          <p:cNvPr id="5" name="Footer Placeholder 4">
            <a:extLst>
              <a:ext uri="{FF2B5EF4-FFF2-40B4-BE49-F238E27FC236}">
                <a16:creationId xmlns:a16="http://schemas.microsoft.com/office/drawing/2014/main" id="{C79CBC5B-1AB8-48E4-8420-F884C1C3329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EA3737-B934-4D83-B2C2-00B279F5349F}"/>
              </a:ext>
            </a:extLst>
          </p:cNvPr>
          <p:cNvSpPr>
            <a:spLocks noGrp="1"/>
          </p:cNvSpPr>
          <p:nvPr>
            <p:ph type="sldNum" sz="quarter" idx="12"/>
          </p:nvPr>
        </p:nvSpPr>
        <p:spPr/>
        <p:txBody>
          <a:bodyPr/>
          <a:lstStyle/>
          <a:p>
            <a:fld id="{0D32BEE8-BF6D-4F5B-8747-052A0622AA7A}" type="slidenum">
              <a:rPr lang="en-GB" smtClean="0"/>
              <a:t>‹#›</a:t>
            </a:fld>
            <a:endParaRPr lang="en-GB"/>
          </a:p>
        </p:txBody>
      </p:sp>
    </p:spTree>
    <p:extLst>
      <p:ext uri="{BB962C8B-B14F-4D97-AF65-F5344CB8AC3E}">
        <p14:creationId xmlns:p14="http://schemas.microsoft.com/office/powerpoint/2010/main" val="40715704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E2350-0835-4F02-89D7-B8CAE72B901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02460D-6F70-4B20-B3EC-6522DA966B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01C460-640C-43CB-923E-88F58DF9A439}"/>
              </a:ext>
            </a:extLst>
          </p:cNvPr>
          <p:cNvSpPr>
            <a:spLocks noGrp="1"/>
          </p:cNvSpPr>
          <p:nvPr>
            <p:ph type="dt" sz="half" idx="10"/>
          </p:nvPr>
        </p:nvSpPr>
        <p:spPr/>
        <p:txBody>
          <a:bodyPr/>
          <a:lstStyle/>
          <a:p>
            <a:fld id="{0B9B68D8-AC90-44D2-924A-4835ABFC2022}" type="datetimeFigureOut">
              <a:rPr lang="en-GB" smtClean="0"/>
              <a:t>19/09/2023</a:t>
            </a:fld>
            <a:endParaRPr lang="en-GB"/>
          </a:p>
        </p:txBody>
      </p:sp>
      <p:sp>
        <p:nvSpPr>
          <p:cNvPr id="5" name="Footer Placeholder 4">
            <a:extLst>
              <a:ext uri="{FF2B5EF4-FFF2-40B4-BE49-F238E27FC236}">
                <a16:creationId xmlns:a16="http://schemas.microsoft.com/office/drawing/2014/main" id="{AB8132C8-7812-4954-B178-75D7B06B275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8810F4-BF4B-4AA5-BE2A-59CC524A91CC}"/>
              </a:ext>
            </a:extLst>
          </p:cNvPr>
          <p:cNvSpPr>
            <a:spLocks noGrp="1"/>
          </p:cNvSpPr>
          <p:nvPr>
            <p:ph type="sldNum" sz="quarter" idx="12"/>
          </p:nvPr>
        </p:nvSpPr>
        <p:spPr/>
        <p:txBody>
          <a:bodyPr/>
          <a:lstStyle/>
          <a:p>
            <a:fld id="{0D32BEE8-BF6D-4F5B-8747-052A0622AA7A}" type="slidenum">
              <a:rPr lang="en-GB" smtClean="0"/>
              <a:t>‹#›</a:t>
            </a:fld>
            <a:endParaRPr lang="en-GB"/>
          </a:p>
        </p:txBody>
      </p:sp>
    </p:spTree>
    <p:extLst>
      <p:ext uri="{BB962C8B-B14F-4D97-AF65-F5344CB8AC3E}">
        <p14:creationId xmlns:p14="http://schemas.microsoft.com/office/powerpoint/2010/main" val="2941418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94510-2BBB-4CEE-A0B8-24C34D8B4D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3F9B455-7F48-4E88-87D4-ACCA138EAC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F7A74FA-4308-49D2-9CF5-57731A6E7D78}"/>
              </a:ext>
            </a:extLst>
          </p:cNvPr>
          <p:cNvSpPr>
            <a:spLocks noGrp="1"/>
          </p:cNvSpPr>
          <p:nvPr>
            <p:ph type="dt" sz="half" idx="10"/>
          </p:nvPr>
        </p:nvSpPr>
        <p:spPr/>
        <p:txBody>
          <a:bodyPr/>
          <a:lstStyle/>
          <a:p>
            <a:fld id="{0B9B68D8-AC90-44D2-924A-4835ABFC2022}" type="datetimeFigureOut">
              <a:rPr lang="en-GB" smtClean="0"/>
              <a:t>19/09/2023</a:t>
            </a:fld>
            <a:endParaRPr lang="en-GB"/>
          </a:p>
        </p:txBody>
      </p:sp>
      <p:sp>
        <p:nvSpPr>
          <p:cNvPr id="5" name="Footer Placeholder 4">
            <a:extLst>
              <a:ext uri="{FF2B5EF4-FFF2-40B4-BE49-F238E27FC236}">
                <a16:creationId xmlns:a16="http://schemas.microsoft.com/office/drawing/2014/main" id="{FF2CCE34-B49A-4BBF-B518-8976AA6961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BC0FE9-EEB2-4E38-B629-1DFD4CB6B62A}"/>
              </a:ext>
            </a:extLst>
          </p:cNvPr>
          <p:cNvSpPr>
            <a:spLocks noGrp="1"/>
          </p:cNvSpPr>
          <p:nvPr>
            <p:ph type="sldNum" sz="quarter" idx="12"/>
          </p:nvPr>
        </p:nvSpPr>
        <p:spPr/>
        <p:txBody>
          <a:bodyPr/>
          <a:lstStyle/>
          <a:p>
            <a:fld id="{0D32BEE8-BF6D-4F5B-8747-052A0622AA7A}" type="slidenum">
              <a:rPr lang="en-GB" smtClean="0"/>
              <a:t>‹#›</a:t>
            </a:fld>
            <a:endParaRPr lang="en-GB"/>
          </a:p>
        </p:txBody>
      </p:sp>
    </p:spTree>
    <p:extLst>
      <p:ext uri="{BB962C8B-B14F-4D97-AF65-F5344CB8AC3E}">
        <p14:creationId xmlns:p14="http://schemas.microsoft.com/office/powerpoint/2010/main" val="3756219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637BD-A6E9-4D8F-96DE-4DED0353043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67349A0-B3BC-4A7E-93B6-885ED1E1E81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FB26AA8-4E4B-436A-B535-209253D39F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981FDBF-37F9-4B0E-8EBE-F6374685A961}"/>
              </a:ext>
            </a:extLst>
          </p:cNvPr>
          <p:cNvSpPr>
            <a:spLocks noGrp="1"/>
          </p:cNvSpPr>
          <p:nvPr>
            <p:ph type="dt" sz="half" idx="10"/>
          </p:nvPr>
        </p:nvSpPr>
        <p:spPr/>
        <p:txBody>
          <a:bodyPr/>
          <a:lstStyle/>
          <a:p>
            <a:fld id="{0B9B68D8-AC90-44D2-924A-4835ABFC2022}" type="datetimeFigureOut">
              <a:rPr lang="en-GB" smtClean="0"/>
              <a:t>19/09/2023</a:t>
            </a:fld>
            <a:endParaRPr lang="en-GB"/>
          </a:p>
        </p:txBody>
      </p:sp>
      <p:sp>
        <p:nvSpPr>
          <p:cNvPr id="6" name="Footer Placeholder 5">
            <a:extLst>
              <a:ext uri="{FF2B5EF4-FFF2-40B4-BE49-F238E27FC236}">
                <a16:creationId xmlns:a16="http://schemas.microsoft.com/office/drawing/2014/main" id="{667964AF-BC00-4C05-B614-22D0646074D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D92B496-5B04-4DDF-83FA-D69C19A33E78}"/>
              </a:ext>
            </a:extLst>
          </p:cNvPr>
          <p:cNvSpPr>
            <a:spLocks noGrp="1"/>
          </p:cNvSpPr>
          <p:nvPr>
            <p:ph type="sldNum" sz="quarter" idx="12"/>
          </p:nvPr>
        </p:nvSpPr>
        <p:spPr/>
        <p:txBody>
          <a:bodyPr/>
          <a:lstStyle/>
          <a:p>
            <a:fld id="{0D32BEE8-BF6D-4F5B-8747-052A0622AA7A}" type="slidenum">
              <a:rPr lang="en-GB" smtClean="0"/>
              <a:t>‹#›</a:t>
            </a:fld>
            <a:endParaRPr lang="en-GB"/>
          </a:p>
        </p:txBody>
      </p:sp>
    </p:spTree>
    <p:extLst>
      <p:ext uri="{BB962C8B-B14F-4D97-AF65-F5344CB8AC3E}">
        <p14:creationId xmlns:p14="http://schemas.microsoft.com/office/powerpoint/2010/main" val="13924287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A62F4-40AC-4280-9A8B-692D364D59F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E2E3369-D63F-4DF7-B772-35E140AB57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4F46D6-5F4C-44E4-B1EE-21AE51B0BB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514ABAC-483A-4EB1-BFAD-AA9573DA35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1AF75C7-1A6A-4BD4-B568-E96A5BA13F5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D304E86-C80E-4F86-994B-3BA7C018199D}"/>
              </a:ext>
            </a:extLst>
          </p:cNvPr>
          <p:cNvSpPr>
            <a:spLocks noGrp="1"/>
          </p:cNvSpPr>
          <p:nvPr>
            <p:ph type="dt" sz="half" idx="10"/>
          </p:nvPr>
        </p:nvSpPr>
        <p:spPr/>
        <p:txBody>
          <a:bodyPr/>
          <a:lstStyle/>
          <a:p>
            <a:fld id="{0B9B68D8-AC90-44D2-924A-4835ABFC2022}" type="datetimeFigureOut">
              <a:rPr lang="en-GB" smtClean="0"/>
              <a:t>19/09/2023</a:t>
            </a:fld>
            <a:endParaRPr lang="en-GB"/>
          </a:p>
        </p:txBody>
      </p:sp>
      <p:sp>
        <p:nvSpPr>
          <p:cNvPr id="8" name="Footer Placeholder 7">
            <a:extLst>
              <a:ext uri="{FF2B5EF4-FFF2-40B4-BE49-F238E27FC236}">
                <a16:creationId xmlns:a16="http://schemas.microsoft.com/office/drawing/2014/main" id="{2E454CEF-A054-4E09-B198-96EF67825E5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A644C1D-E9AB-4EA8-841C-FB29D4E7E463}"/>
              </a:ext>
            </a:extLst>
          </p:cNvPr>
          <p:cNvSpPr>
            <a:spLocks noGrp="1"/>
          </p:cNvSpPr>
          <p:nvPr>
            <p:ph type="sldNum" sz="quarter" idx="12"/>
          </p:nvPr>
        </p:nvSpPr>
        <p:spPr/>
        <p:txBody>
          <a:bodyPr/>
          <a:lstStyle/>
          <a:p>
            <a:fld id="{0D32BEE8-BF6D-4F5B-8747-052A0622AA7A}" type="slidenum">
              <a:rPr lang="en-GB" smtClean="0"/>
              <a:t>‹#›</a:t>
            </a:fld>
            <a:endParaRPr lang="en-GB"/>
          </a:p>
        </p:txBody>
      </p:sp>
    </p:spTree>
    <p:extLst>
      <p:ext uri="{BB962C8B-B14F-4D97-AF65-F5344CB8AC3E}">
        <p14:creationId xmlns:p14="http://schemas.microsoft.com/office/powerpoint/2010/main" val="26631457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D587F-F9C3-450B-A1F0-95AD64848BE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090ED5D-81D5-4BF4-A3F5-7B9FFE71DA5A}"/>
              </a:ext>
            </a:extLst>
          </p:cNvPr>
          <p:cNvSpPr>
            <a:spLocks noGrp="1"/>
          </p:cNvSpPr>
          <p:nvPr>
            <p:ph type="dt" sz="half" idx="10"/>
          </p:nvPr>
        </p:nvSpPr>
        <p:spPr/>
        <p:txBody>
          <a:bodyPr/>
          <a:lstStyle/>
          <a:p>
            <a:fld id="{0B9B68D8-AC90-44D2-924A-4835ABFC2022}" type="datetimeFigureOut">
              <a:rPr lang="en-GB" smtClean="0"/>
              <a:t>19/09/2023</a:t>
            </a:fld>
            <a:endParaRPr lang="en-GB"/>
          </a:p>
        </p:txBody>
      </p:sp>
      <p:sp>
        <p:nvSpPr>
          <p:cNvPr id="4" name="Footer Placeholder 3">
            <a:extLst>
              <a:ext uri="{FF2B5EF4-FFF2-40B4-BE49-F238E27FC236}">
                <a16:creationId xmlns:a16="http://schemas.microsoft.com/office/drawing/2014/main" id="{F41EA0DC-8A51-4099-A8E9-3D7D3C85AAC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347B7D-F518-43E7-A54A-FBC9870395A8}"/>
              </a:ext>
            </a:extLst>
          </p:cNvPr>
          <p:cNvSpPr>
            <a:spLocks noGrp="1"/>
          </p:cNvSpPr>
          <p:nvPr>
            <p:ph type="sldNum" sz="quarter" idx="12"/>
          </p:nvPr>
        </p:nvSpPr>
        <p:spPr/>
        <p:txBody>
          <a:bodyPr/>
          <a:lstStyle/>
          <a:p>
            <a:fld id="{0D32BEE8-BF6D-4F5B-8747-052A0622AA7A}" type="slidenum">
              <a:rPr lang="en-GB" smtClean="0"/>
              <a:t>‹#›</a:t>
            </a:fld>
            <a:endParaRPr lang="en-GB"/>
          </a:p>
        </p:txBody>
      </p:sp>
    </p:spTree>
    <p:extLst>
      <p:ext uri="{BB962C8B-B14F-4D97-AF65-F5344CB8AC3E}">
        <p14:creationId xmlns:p14="http://schemas.microsoft.com/office/powerpoint/2010/main" val="29129920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C93553-E809-4289-8E90-3C7F14260D95}"/>
              </a:ext>
            </a:extLst>
          </p:cNvPr>
          <p:cNvSpPr>
            <a:spLocks noGrp="1"/>
          </p:cNvSpPr>
          <p:nvPr>
            <p:ph type="dt" sz="half" idx="10"/>
          </p:nvPr>
        </p:nvSpPr>
        <p:spPr/>
        <p:txBody>
          <a:bodyPr/>
          <a:lstStyle/>
          <a:p>
            <a:fld id="{0B9B68D8-AC90-44D2-924A-4835ABFC2022}" type="datetimeFigureOut">
              <a:rPr lang="en-GB" smtClean="0"/>
              <a:t>19/09/2023</a:t>
            </a:fld>
            <a:endParaRPr lang="en-GB"/>
          </a:p>
        </p:txBody>
      </p:sp>
      <p:sp>
        <p:nvSpPr>
          <p:cNvPr id="3" name="Footer Placeholder 2">
            <a:extLst>
              <a:ext uri="{FF2B5EF4-FFF2-40B4-BE49-F238E27FC236}">
                <a16:creationId xmlns:a16="http://schemas.microsoft.com/office/drawing/2014/main" id="{38E9DC99-4FCB-4A5C-BD24-D04D950FD41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5271177-CC10-46A0-AE85-2DB82CA66DB0}"/>
              </a:ext>
            </a:extLst>
          </p:cNvPr>
          <p:cNvSpPr>
            <a:spLocks noGrp="1"/>
          </p:cNvSpPr>
          <p:nvPr>
            <p:ph type="sldNum" sz="quarter" idx="12"/>
          </p:nvPr>
        </p:nvSpPr>
        <p:spPr/>
        <p:txBody>
          <a:bodyPr/>
          <a:lstStyle/>
          <a:p>
            <a:fld id="{0D32BEE8-BF6D-4F5B-8747-052A0622AA7A}" type="slidenum">
              <a:rPr lang="en-GB" smtClean="0"/>
              <a:t>‹#›</a:t>
            </a:fld>
            <a:endParaRPr lang="en-GB"/>
          </a:p>
        </p:txBody>
      </p:sp>
    </p:spTree>
    <p:extLst>
      <p:ext uri="{BB962C8B-B14F-4D97-AF65-F5344CB8AC3E}">
        <p14:creationId xmlns:p14="http://schemas.microsoft.com/office/powerpoint/2010/main" val="338719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9/19/2023</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6103703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4B41D-1BA1-4839-B144-92F1FF2F9F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7971957-F6C1-4646-9C9A-C264AB19FE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6257D96-2517-4B24-A3D3-E00D6FA6E4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866409-588E-4A6B-9748-C6D33F064A22}"/>
              </a:ext>
            </a:extLst>
          </p:cNvPr>
          <p:cNvSpPr>
            <a:spLocks noGrp="1"/>
          </p:cNvSpPr>
          <p:nvPr>
            <p:ph type="dt" sz="half" idx="10"/>
          </p:nvPr>
        </p:nvSpPr>
        <p:spPr/>
        <p:txBody>
          <a:bodyPr/>
          <a:lstStyle/>
          <a:p>
            <a:fld id="{0B9B68D8-AC90-44D2-924A-4835ABFC2022}" type="datetimeFigureOut">
              <a:rPr lang="en-GB" smtClean="0"/>
              <a:t>19/09/2023</a:t>
            </a:fld>
            <a:endParaRPr lang="en-GB"/>
          </a:p>
        </p:txBody>
      </p:sp>
      <p:sp>
        <p:nvSpPr>
          <p:cNvPr id="6" name="Footer Placeholder 5">
            <a:extLst>
              <a:ext uri="{FF2B5EF4-FFF2-40B4-BE49-F238E27FC236}">
                <a16:creationId xmlns:a16="http://schemas.microsoft.com/office/drawing/2014/main" id="{4401219D-1191-4938-8987-44FFC5293C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CE9563-474A-4C73-B673-FA5D0EE39380}"/>
              </a:ext>
            </a:extLst>
          </p:cNvPr>
          <p:cNvSpPr>
            <a:spLocks noGrp="1"/>
          </p:cNvSpPr>
          <p:nvPr>
            <p:ph type="sldNum" sz="quarter" idx="12"/>
          </p:nvPr>
        </p:nvSpPr>
        <p:spPr/>
        <p:txBody>
          <a:bodyPr/>
          <a:lstStyle/>
          <a:p>
            <a:fld id="{0D32BEE8-BF6D-4F5B-8747-052A0622AA7A}" type="slidenum">
              <a:rPr lang="en-GB" smtClean="0"/>
              <a:t>‹#›</a:t>
            </a:fld>
            <a:endParaRPr lang="en-GB"/>
          </a:p>
        </p:txBody>
      </p:sp>
    </p:spTree>
    <p:extLst>
      <p:ext uri="{BB962C8B-B14F-4D97-AF65-F5344CB8AC3E}">
        <p14:creationId xmlns:p14="http://schemas.microsoft.com/office/powerpoint/2010/main" val="8958684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C66EB-4D30-4D0B-951F-A39D2C88E2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DB23957-7E9C-4291-BD84-B00FF088F1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1EE5ED4-758F-46B8-9F4C-CBA7D73715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FC13E8-3310-444F-86D1-C5D951A41240}"/>
              </a:ext>
            </a:extLst>
          </p:cNvPr>
          <p:cNvSpPr>
            <a:spLocks noGrp="1"/>
          </p:cNvSpPr>
          <p:nvPr>
            <p:ph type="dt" sz="half" idx="10"/>
          </p:nvPr>
        </p:nvSpPr>
        <p:spPr/>
        <p:txBody>
          <a:bodyPr/>
          <a:lstStyle/>
          <a:p>
            <a:fld id="{0B9B68D8-AC90-44D2-924A-4835ABFC2022}" type="datetimeFigureOut">
              <a:rPr lang="en-GB" smtClean="0"/>
              <a:t>19/09/2023</a:t>
            </a:fld>
            <a:endParaRPr lang="en-GB"/>
          </a:p>
        </p:txBody>
      </p:sp>
      <p:sp>
        <p:nvSpPr>
          <p:cNvPr id="6" name="Footer Placeholder 5">
            <a:extLst>
              <a:ext uri="{FF2B5EF4-FFF2-40B4-BE49-F238E27FC236}">
                <a16:creationId xmlns:a16="http://schemas.microsoft.com/office/drawing/2014/main" id="{F30061EA-1C99-4843-BC5D-A8777430A74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8402748-03E5-400F-986E-25147F4F5127}"/>
              </a:ext>
            </a:extLst>
          </p:cNvPr>
          <p:cNvSpPr>
            <a:spLocks noGrp="1"/>
          </p:cNvSpPr>
          <p:nvPr>
            <p:ph type="sldNum" sz="quarter" idx="12"/>
          </p:nvPr>
        </p:nvSpPr>
        <p:spPr/>
        <p:txBody>
          <a:bodyPr/>
          <a:lstStyle/>
          <a:p>
            <a:fld id="{0D32BEE8-BF6D-4F5B-8747-052A0622AA7A}" type="slidenum">
              <a:rPr lang="en-GB" smtClean="0"/>
              <a:t>‹#›</a:t>
            </a:fld>
            <a:endParaRPr lang="en-GB"/>
          </a:p>
        </p:txBody>
      </p:sp>
    </p:spTree>
    <p:extLst>
      <p:ext uri="{BB962C8B-B14F-4D97-AF65-F5344CB8AC3E}">
        <p14:creationId xmlns:p14="http://schemas.microsoft.com/office/powerpoint/2010/main" val="40525790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FFBA5-7D7E-418E-984E-3F84F4A2C1A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10A28BA-CBE3-4706-8D70-B8CD613440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6C7420-72C4-4DD8-AA66-5AF28F7FBF6F}"/>
              </a:ext>
            </a:extLst>
          </p:cNvPr>
          <p:cNvSpPr>
            <a:spLocks noGrp="1"/>
          </p:cNvSpPr>
          <p:nvPr>
            <p:ph type="dt" sz="half" idx="10"/>
          </p:nvPr>
        </p:nvSpPr>
        <p:spPr/>
        <p:txBody>
          <a:bodyPr/>
          <a:lstStyle/>
          <a:p>
            <a:fld id="{0B9B68D8-AC90-44D2-924A-4835ABFC2022}" type="datetimeFigureOut">
              <a:rPr lang="en-GB" smtClean="0"/>
              <a:t>19/09/2023</a:t>
            </a:fld>
            <a:endParaRPr lang="en-GB"/>
          </a:p>
        </p:txBody>
      </p:sp>
      <p:sp>
        <p:nvSpPr>
          <p:cNvPr id="5" name="Footer Placeholder 4">
            <a:extLst>
              <a:ext uri="{FF2B5EF4-FFF2-40B4-BE49-F238E27FC236}">
                <a16:creationId xmlns:a16="http://schemas.microsoft.com/office/drawing/2014/main" id="{3F353C56-017E-42B0-9D6B-6D00439F57E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2F1886-1DB3-499F-885C-8F78318382D4}"/>
              </a:ext>
            </a:extLst>
          </p:cNvPr>
          <p:cNvSpPr>
            <a:spLocks noGrp="1"/>
          </p:cNvSpPr>
          <p:nvPr>
            <p:ph type="sldNum" sz="quarter" idx="12"/>
          </p:nvPr>
        </p:nvSpPr>
        <p:spPr/>
        <p:txBody>
          <a:bodyPr/>
          <a:lstStyle/>
          <a:p>
            <a:fld id="{0D32BEE8-BF6D-4F5B-8747-052A0622AA7A}" type="slidenum">
              <a:rPr lang="en-GB" smtClean="0"/>
              <a:t>‹#›</a:t>
            </a:fld>
            <a:endParaRPr lang="en-GB"/>
          </a:p>
        </p:txBody>
      </p:sp>
    </p:spTree>
    <p:extLst>
      <p:ext uri="{BB962C8B-B14F-4D97-AF65-F5344CB8AC3E}">
        <p14:creationId xmlns:p14="http://schemas.microsoft.com/office/powerpoint/2010/main" val="38723362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377B58-AFAA-486F-8F08-6D36E038839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8D2E788-9695-43E5-B101-C3B7ED56CF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C91598-268F-46CA-91B3-41325636D650}"/>
              </a:ext>
            </a:extLst>
          </p:cNvPr>
          <p:cNvSpPr>
            <a:spLocks noGrp="1"/>
          </p:cNvSpPr>
          <p:nvPr>
            <p:ph type="dt" sz="half" idx="10"/>
          </p:nvPr>
        </p:nvSpPr>
        <p:spPr/>
        <p:txBody>
          <a:bodyPr/>
          <a:lstStyle/>
          <a:p>
            <a:fld id="{0B9B68D8-AC90-44D2-924A-4835ABFC2022}" type="datetimeFigureOut">
              <a:rPr lang="en-GB" smtClean="0"/>
              <a:t>19/09/2023</a:t>
            </a:fld>
            <a:endParaRPr lang="en-GB"/>
          </a:p>
        </p:txBody>
      </p:sp>
      <p:sp>
        <p:nvSpPr>
          <p:cNvPr id="5" name="Footer Placeholder 4">
            <a:extLst>
              <a:ext uri="{FF2B5EF4-FFF2-40B4-BE49-F238E27FC236}">
                <a16:creationId xmlns:a16="http://schemas.microsoft.com/office/drawing/2014/main" id="{F4DEC3E4-75AF-4091-80D3-B72ECDE172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5C047A3-203A-4E7E-AE5F-C5FB7BA1D7CA}"/>
              </a:ext>
            </a:extLst>
          </p:cNvPr>
          <p:cNvSpPr>
            <a:spLocks noGrp="1"/>
          </p:cNvSpPr>
          <p:nvPr>
            <p:ph type="sldNum" sz="quarter" idx="12"/>
          </p:nvPr>
        </p:nvSpPr>
        <p:spPr/>
        <p:txBody>
          <a:bodyPr/>
          <a:lstStyle/>
          <a:p>
            <a:fld id="{0D32BEE8-BF6D-4F5B-8747-052A0622AA7A}" type="slidenum">
              <a:rPr lang="en-GB" smtClean="0"/>
              <a:t>‹#›</a:t>
            </a:fld>
            <a:endParaRPr lang="en-GB"/>
          </a:p>
        </p:txBody>
      </p:sp>
    </p:spTree>
    <p:extLst>
      <p:ext uri="{BB962C8B-B14F-4D97-AF65-F5344CB8AC3E}">
        <p14:creationId xmlns:p14="http://schemas.microsoft.com/office/powerpoint/2010/main" val="3682742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C04E684-10F4-4CC3-A0B9-F03AA7BE37CF}" type="datetimeFigureOut">
              <a:rPr lang="en-US" smtClean="0"/>
              <a:t>9/19/2023</a:t>
            </a:fld>
            <a:endParaRPr lang="en-US"/>
          </a:p>
        </p:txBody>
      </p:sp>
      <p:sp>
        <p:nvSpPr>
          <p:cNvPr id="5" name="Footer Placeholder 4"/>
          <p:cNvSpPr>
            <a:spLocks noGrp="1"/>
          </p:cNvSpPr>
          <p:nvPr>
            <p:ph type="ftr" sz="quarter" idx="11"/>
          </p:nvPr>
        </p:nvSpPr>
        <p:spPr>
          <a:xfrm>
            <a:off x="1451579" y="329307"/>
            <a:ext cx="5626774" cy="309201"/>
          </a:xfrm>
        </p:spPr>
        <p:txBody>
          <a:bodyPr/>
          <a:lstStyle/>
          <a:p>
            <a:endParaRPr lang="en-US"/>
          </a:p>
        </p:txBody>
      </p:sp>
      <p:sp>
        <p:nvSpPr>
          <p:cNvPr id="6" name="Slide Number Placeholder 5"/>
          <p:cNvSpPr>
            <a:spLocks noGrp="1"/>
          </p:cNvSpPr>
          <p:nvPr>
            <p:ph type="sldNum" sz="quarter" idx="12"/>
          </p:nvPr>
        </p:nvSpPr>
        <p:spPr>
          <a:xfrm>
            <a:off x="476834" y="798973"/>
            <a:ext cx="811019" cy="503578"/>
          </a:xfrm>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5370693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04E684-10F4-4CC3-A0B9-F03AA7BE37CF}"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6509104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en-US"/>
              <a:t>Click to edit Master title style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04E684-10F4-4CC3-A0B9-F03AA7BE37CF}"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9602923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04E684-10F4-4CC3-A0B9-F03AA7BE37CF}" type="datetimeFigureOut">
              <a:rPr lang="en-US" smtClean="0"/>
              <a:t>9/19/2023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6222248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488794"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56025" y="2821491"/>
            <a:ext cx="4488794"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04E684-10F4-4CC3-A0B9-F03AA7BE37CF}" type="datetimeFigureOut">
              <a:rPr lang="en-US" smtClean="0"/>
              <a:t>9/19/2023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8024136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04E684-10F4-4CC3-A0B9-F03AA7BE37CF}" type="datetimeFigureOut">
              <a:rPr lang="en-US" smtClean="0"/>
              <a:t>9/19/2023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797331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9/19/2023</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723406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04E684-10F4-4CC3-A0B9-F03AA7BE37CF}" type="datetimeFigureOut">
              <a:rPr lang="en-US" smtClean="0"/>
              <a:t>9/19/2023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5044521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04E684-10F4-4CC3-A0B9-F03AA7BE37CF}" type="datetimeFigureOut">
              <a:rPr lang="en-US" smtClean="0"/>
              <a:t>9/19/2023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13535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en-US"/>
              <a:t>Click icon to add picture</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C04E684-10F4-4CC3-A0B9-F03AA7BE37CF}" type="datetimeFigureOut">
              <a:rPr lang="en-US" smtClean="0"/>
              <a:t>9/19/2023</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8296240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04E684-10F4-4CC3-A0B9-F03AA7BE37CF}"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03177192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04E684-10F4-4CC3-A0B9-F03AA7BE37CF}"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54369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9/19/2023</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773099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9/19/2023</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824603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9/19/2023</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380438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9/19/2023</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986064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9/19/2023</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956324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9/19/2023</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572476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jp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9/19/2023</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1293534186"/>
      </p:ext>
    </p:extLst>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1" r:id="rId11"/>
    <p:sldLayoutId id="2147483662" r:id="rId12"/>
  </p:sldLayoutIdLst>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53F806-D57D-47BC-8A67-C99BC11AB4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A1B193F-2855-45FA-8B9F-43FF35BA6F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65E24D2-EC80-44D7-92BA-43001FFA61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B68D8-AC90-44D2-924A-4835ABFC2022}" type="datetimeFigureOut">
              <a:rPr lang="en-GB" smtClean="0"/>
              <a:t>19/09/2023</a:t>
            </a:fld>
            <a:endParaRPr lang="en-GB"/>
          </a:p>
        </p:txBody>
      </p:sp>
      <p:sp>
        <p:nvSpPr>
          <p:cNvPr id="5" name="Footer Placeholder 4">
            <a:extLst>
              <a:ext uri="{FF2B5EF4-FFF2-40B4-BE49-F238E27FC236}">
                <a16:creationId xmlns:a16="http://schemas.microsoft.com/office/drawing/2014/main" id="{F4B2593A-BD48-4B05-BA3A-009B9B1814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3240ACA-207A-4450-BE2A-B1EB86247A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32BEE8-BF6D-4F5B-8747-052A0622AA7A}" type="slidenum">
              <a:rPr lang="en-GB" smtClean="0"/>
              <a:t>‹#›</a:t>
            </a:fld>
            <a:endParaRPr lang="en-GB"/>
          </a:p>
        </p:txBody>
      </p:sp>
    </p:spTree>
    <p:extLst>
      <p:ext uri="{BB962C8B-B14F-4D97-AF65-F5344CB8AC3E}">
        <p14:creationId xmlns:p14="http://schemas.microsoft.com/office/powerpoint/2010/main" val="17047292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C04E684-10F4-4CC3-A0B9-F03AA7BE37CF}" type="datetimeFigureOut">
              <a:rPr lang="en-US" smtClean="0"/>
              <a:t>9/19/2023</a:t>
            </a:fld>
            <a:endParaRPr lang="en-US"/>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51845F5A-061D-4825-9AE9-D7794091C6CF}" type="slidenum">
              <a:rPr lang="en-US" smtClean="0"/>
              <a:t>‹#›</a:t>
            </a:fld>
            <a:endParaRPr lang="en-US"/>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2929789"/>
      </p:ext>
    </p:extLst>
  </p:cSld>
  <p:clrMap bg1="dk1" tx1="lt1" bg2="dk2" tx2="lt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30.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hyperlink" Target="https://www.oxfordowl.co.uk/for-home/find-a-book/library-page/?view=image&amp;query=&amp;type=book&amp;age_group=Age+4-5&amp;level=&amp;level_select=&amp;book_type=&amp;series=" TargetMode="External"/><Relationship Id="rId2" Type="http://schemas.openxmlformats.org/officeDocument/2006/relationships/hyperlink" Target="https://www.oxfordowl.co.uk/user/sign_up.html" TargetMode="External"/><Relationship Id="rId1" Type="http://schemas.openxmlformats.org/officeDocument/2006/relationships/slideLayout" Target="../slideLayouts/slideLayout30.xml"/><Relationship Id="rId5" Type="http://schemas.openxmlformats.org/officeDocument/2006/relationships/hyperlink" Target="https://www.topmarks.co.uk/maths-games/3-5-years/counting" TargetMode="External"/><Relationship Id="rId4" Type="http://schemas.openxmlformats.org/officeDocument/2006/relationships/hyperlink" Target="https://www.phonicsplay.co.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816DBD67-D6CF-4A7B-9E55-58AA566387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3049"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B556A59B-D4C4-419F-985D-AF835B8E4DDD}"/>
              </a:ext>
            </a:extLst>
          </p:cNvPr>
          <p:cNvSpPr>
            <a:spLocks noGrp="1"/>
          </p:cNvSpPr>
          <p:nvPr>
            <p:ph type="ctrTitle"/>
          </p:nvPr>
        </p:nvSpPr>
        <p:spPr>
          <a:xfrm>
            <a:off x="1062227" y="1766739"/>
            <a:ext cx="10058400" cy="3603009"/>
          </a:xfrm>
          <a:effectLst>
            <a:outerShdw blurRad="50800" dist="38100" dir="2700000" algn="tl" rotWithShape="0">
              <a:prstClr val="black">
                <a:alpha val="40000"/>
              </a:prstClr>
            </a:outerShdw>
          </a:effectLst>
        </p:spPr>
        <p:txBody>
          <a:bodyPr>
            <a:normAutofit fontScale="90000"/>
          </a:bodyPr>
          <a:lstStyle/>
          <a:p>
            <a:r>
              <a:rPr lang="en-GB" sz="9600" b="1" dirty="0">
                <a:solidFill>
                  <a:schemeClr val="accent2">
                    <a:lumMod val="75000"/>
                  </a:schemeClr>
                </a:solidFill>
                <a:latin typeface="Century Gothic" panose="020B0502020202020204" pitchFamily="34" charset="0"/>
              </a:rPr>
              <a:t>Do you want to be my friend?</a:t>
            </a:r>
            <a:br>
              <a:rPr lang="en-GB" sz="9600" b="1" dirty="0">
                <a:solidFill>
                  <a:schemeClr val="accent2">
                    <a:lumMod val="75000"/>
                  </a:schemeClr>
                </a:solidFill>
                <a:latin typeface="Century Gothic" panose="020B0502020202020204" pitchFamily="34" charset="0"/>
              </a:rPr>
            </a:br>
            <a:endParaRPr lang="en-GB" sz="8000" b="1" dirty="0">
              <a:solidFill>
                <a:schemeClr val="accent2">
                  <a:lumMod val="75000"/>
                </a:schemeClr>
              </a:solidFill>
              <a:latin typeface="Century Gothic" panose="020B0502020202020204" pitchFamily="34" charset="0"/>
            </a:endParaRPr>
          </a:p>
        </p:txBody>
      </p:sp>
      <p:sp>
        <p:nvSpPr>
          <p:cNvPr id="3" name="Subtitle 2">
            <a:extLst>
              <a:ext uri="{FF2B5EF4-FFF2-40B4-BE49-F238E27FC236}">
                <a16:creationId xmlns:a16="http://schemas.microsoft.com/office/drawing/2014/main" id="{5F4BB776-5E65-4F11-8FD3-2D3C3A3201BD}"/>
              </a:ext>
            </a:extLst>
          </p:cNvPr>
          <p:cNvSpPr>
            <a:spLocks noGrp="1"/>
          </p:cNvSpPr>
          <p:nvPr>
            <p:ph type="subTitle" idx="1"/>
          </p:nvPr>
        </p:nvSpPr>
        <p:spPr>
          <a:xfrm>
            <a:off x="1065275" y="5369748"/>
            <a:ext cx="10058400" cy="1282707"/>
          </a:xfrm>
          <a:effectLst>
            <a:outerShdw blurRad="50800" dist="38100" dir="2700000" algn="tl" rotWithShape="0">
              <a:prstClr val="black">
                <a:alpha val="40000"/>
              </a:prstClr>
            </a:outerShdw>
          </a:effectLst>
        </p:spPr>
        <p:txBody>
          <a:bodyPr>
            <a:normAutofit/>
          </a:bodyPr>
          <a:lstStyle/>
          <a:p>
            <a:r>
              <a:rPr lang="en-GB" sz="3200" dirty="0">
                <a:solidFill>
                  <a:schemeClr val="bg1"/>
                </a:solidFill>
                <a:latin typeface="Century Gothic" panose="020B0502020202020204" pitchFamily="34" charset="0"/>
              </a:rPr>
              <a:t>Foundation Stage</a:t>
            </a:r>
          </a:p>
          <a:p>
            <a:r>
              <a:rPr lang="en-GB" sz="3200" dirty="0">
                <a:solidFill>
                  <a:schemeClr val="bg1"/>
                </a:solidFill>
                <a:latin typeface="Century Gothic" panose="020B0502020202020204" pitchFamily="34" charset="0"/>
              </a:rPr>
              <a:t>Term 1</a:t>
            </a:r>
          </a:p>
        </p:txBody>
      </p:sp>
    </p:spTree>
    <p:extLst>
      <p:ext uri="{BB962C8B-B14F-4D97-AF65-F5344CB8AC3E}">
        <p14:creationId xmlns:p14="http://schemas.microsoft.com/office/powerpoint/2010/main" val="2220600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3" name="Picture 2" descr="A picture containing clipart&#10;&#10;Description automatically generated">
            <a:extLst>
              <a:ext uri="{FF2B5EF4-FFF2-40B4-BE49-F238E27FC236}">
                <a16:creationId xmlns:a16="http://schemas.microsoft.com/office/drawing/2014/main" id="{14FC8441-E81F-E63E-CC28-676D11B9CBAA}"/>
              </a:ext>
            </a:extLst>
          </p:cNvPr>
          <p:cNvPicPr>
            <a:picLocks noChangeAspect="1"/>
          </p:cNvPicPr>
          <p:nvPr/>
        </p:nvPicPr>
        <p:blipFill rotWithShape="1">
          <a:blip r:embed="rId2">
            <a:extLst>
              <a:ext uri="{28A0092B-C50C-407E-A947-70E740481C1C}">
                <a14:useLocalDpi xmlns:a14="http://schemas.microsoft.com/office/drawing/2010/main" val="0"/>
              </a:ext>
            </a:extLst>
          </a:blip>
          <a:srcRect l="6632" r="7030" b="1"/>
          <a:stretch/>
        </p:blipFill>
        <p:spPr>
          <a:xfrm>
            <a:off x="6093926" y="1116345"/>
            <a:ext cx="4821551" cy="3866172"/>
          </a:xfrm>
          <a:prstGeom prst="rect">
            <a:avLst/>
          </a:prstGeom>
          <a:ln w="228600" cap="sq" cmpd="thickThin">
            <a:solidFill>
              <a:srgbClr val="000000"/>
            </a:solidFill>
            <a:prstDash val="solid"/>
            <a:miter lim="800000"/>
          </a:ln>
          <a:effectLst>
            <a:innerShdw blurRad="76200">
              <a:srgbClr val="000000"/>
            </a:innerShdw>
          </a:effectLst>
        </p:spPr>
      </p:pic>
      <p:sp>
        <p:nvSpPr>
          <p:cNvPr id="6" name="TextBox 5">
            <a:extLst>
              <a:ext uri="{FF2B5EF4-FFF2-40B4-BE49-F238E27FC236}">
                <a16:creationId xmlns:a16="http://schemas.microsoft.com/office/drawing/2014/main" id="{826B1B68-DABE-304D-B437-B2AA48403303}"/>
              </a:ext>
            </a:extLst>
          </p:cNvPr>
          <p:cNvSpPr txBox="1"/>
          <p:nvPr/>
        </p:nvSpPr>
        <p:spPr>
          <a:xfrm>
            <a:off x="532263" y="229241"/>
            <a:ext cx="5172501" cy="5705857"/>
          </a:xfrm>
          <a:prstGeom prst="rect">
            <a:avLst/>
          </a:prstGeom>
          <a:noFill/>
          <a:ln w="38100">
            <a:solidFill>
              <a:schemeClr val="accent6">
                <a:lumMod val="75000"/>
              </a:schemeClr>
            </a:solidFill>
          </a:ln>
        </p:spPr>
        <p:txBody>
          <a:bodyPr wrap="square" rtlCol="0">
            <a:spAutoFit/>
          </a:bodyPr>
          <a:lstStyle/>
          <a:p>
            <a:pPr>
              <a:lnSpc>
                <a:spcPct val="110000"/>
              </a:lnSpc>
              <a:spcAft>
                <a:spcPts val="600"/>
              </a:spcAft>
              <a:buClr>
                <a:schemeClr val="accent1"/>
              </a:buClr>
              <a:buSzPct val="100000"/>
            </a:pPr>
            <a:r>
              <a:rPr lang="en-US" sz="1800" b="1" i="0" dirty="0">
                <a:latin typeface="Century Gothic" panose="020B0502020202020204" pitchFamily="34" charset="0"/>
              </a:rPr>
              <a:t>Oh, I love making friends. Do you? That’s good, because you’re about to meet </a:t>
            </a:r>
            <a:r>
              <a:rPr lang="en-US" sz="1800" b="1" dirty="0">
                <a:latin typeface="Century Gothic" panose="020B0502020202020204" pitchFamily="34" charset="0"/>
              </a:rPr>
              <a:t>lots of new friends as you start school at </a:t>
            </a:r>
            <a:r>
              <a:rPr lang="en-US" b="1" dirty="0" err="1">
                <a:latin typeface="Century Gothic" panose="020B0502020202020204" pitchFamily="34" charset="0"/>
              </a:rPr>
              <a:t>Fritwell</a:t>
            </a:r>
            <a:r>
              <a:rPr lang="en-US" b="1" dirty="0">
                <a:latin typeface="Century Gothic" panose="020B0502020202020204" pitchFamily="34" charset="0"/>
              </a:rPr>
              <a:t> C of E School</a:t>
            </a:r>
            <a:r>
              <a:rPr lang="en-US" sz="1800" b="1" dirty="0">
                <a:latin typeface="Century Gothic" panose="020B0502020202020204" pitchFamily="34" charset="0"/>
              </a:rPr>
              <a:t>. Take a look at the next slide and meet some of our classroom friends.</a:t>
            </a:r>
          </a:p>
          <a:p>
            <a:pPr>
              <a:lnSpc>
                <a:spcPct val="110000"/>
              </a:lnSpc>
              <a:spcAft>
                <a:spcPts val="600"/>
              </a:spcAft>
              <a:buClr>
                <a:schemeClr val="accent1"/>
              </a:buClr>
              <a:buSzPct val="100000"/>
            </a:pPr>
            <a:endParaRPr lang="en-US" sz="1800" b="1" dirty="0">
              <a:latin typeface="Century Gothic" panose="020B0502020202020204" pitchFamily="34" charset="0"/>
            </a:endParaRPr>
          </a:p>
          <a:p>
            <a:pPr>
              <a:lnSpc>
                <a:spcPct val="110000"/>
              </a:lnSpc>
              <a:spcAft>
                <a:spcPts val="600"/>
              </a:spcAft>
              <a:buClr>
                <a:schemeClr val="accent1"/>
              </a:buClr>
              <a:buSzPct val="100000"/>
            </a:pPr>
            <a:r>
              <a:rPr lang="en-US" sz="1800" dirty="0">
                <a:latin typeface="Century Gothic" panose="020B0502020202020204" pitchFamily="34" charset="0"/>
              </a:rPr>
              <a:t>Our project of ‘</a:t>
            </a:r>
            <a:r>
              <a:rPr lang="en-US" dirty="0">
                <a:latin typeface="Century Gothic" panose="020B0502020202020204" pitchFamily="34" charset="0"/>
              </a:rPr>
              <a:t>Do you want to be my friend?</a:t>
            </a:r>
            <a:r>
              <a:rPr lang="en-US" sz="1800" dirty="0">
                <a:latin typeface="Century Gothic" panose="020B0502020202020204" pitchFamily="34" charset="0"/>
              </a:rPr>
              <a:t>’ this half term </a:t>
            </a:r>
            <a:r>
              <a:rPr lang="en-US" sz="1800" b="0" i="0" dirty="0">
                <a:latin typeface="Century Gothic" panose="020B0502020202020204" pitchFamily="34" charset="0"/>
              </a:rPr>
              <a:t>supports children with settling into the new rules and routines of school and encourages them to make new friends and feel confident in their class. It teaches children about being helpful, kind and thoughtful at home and at school. This project also teaches children how they are unique and special, the importance of friendship and how people in their family, school and local community are important and can help them.</a:t>
            </a:r>
            <a:endParaRPr lang="en-US" sz="1800" dirty="0">
              <a:latin typeface="Century Gothic" panose="020B0502020202020204" pitchFamily="34" charset="0"/>
            </a:endParaRPr>
          </a:p>
        </p:txBody>
      </p:sp>
    </p:spTree>
    <p:extLst>
      <p:ext uri="{BB962C8B-B14F-4D97-AF65-F5344CB8AC3E}">
        <p14:creationId xmlns:p14="http://schemas.microsoft.com/office/powerpoint/2010/main" val="1385546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TextBox 24">
            <a:extLst>
              <a:ext uri="{FF2B5EF4-FFF2-40B4-BE49-F238E27FC236}">
                <a16:creationId xmlns:a16="http://schemas.microsoft.com/office/drawing/2014/main" id="{658D4341-81E8-42B6-AC15-CCFAE10CA874}"/>
              </a:ext>
            </a:extLst>
          </p:cNvPr>
          <p:cNvSpPr txBox="1"/>
          <p:nvPr/>
        </p:nvSpPr>
        <p:spPr>
          <a:xfrm>
            <a:off x="2700917" y="0"/>
            <a:ext cx="6871855" cy="646331"/>
          </a:xfrm>
          <a:prstGeom prst="rect">
            <a:avLst/>
          </a:prstGeom>
          <a:noFill/>
        </p:spPr>
        <p:txBody>
          <a:bodyPr wrap="square" rtlCol="0">
            <a:spAutoFit/>
          </a:bodyPr>
          <a:lstStyle/>
          <a:p>
            <a:pPr algn="ctr"/>
            <a:r>
              <a:rPr lang="en-GB" sz="3600" dirty="0">
                <a:latin typeface="Century Gothic" panose="020B0502020202020204" pitchFamily="34" charset="0"/>
              </a:rPr>
              <a:t>Meet our classroom friends</a:t>
            </a:r>
          </a:p>
        </p:txBody>
      </p:sp>
      <p:pic>
        <p:nvPicPr>
          <p:cNvPr id="3" name="Picture 2">
            <a:extLst>
              <a:ext uri="{FF2B5EF4-FFF2-40B4-BE49-F238E27FC236}">
                <a16:creationId xmlns:a16="http://schemas.microsoft.com/office/drawing/2014/main" id="{6C2D0E42-FBD0-8D06-5E38-BFF1EA91F86E}"/>
              </a:ext>
            </a:extLst>
          </p:cNvPr>
          <p:cNvPicPr>
            <a:picLocks noChangeAspect="1"/>
          </p:cNvPicPr>
          <p:nvPr/>
        </p:nvPicPr>
        <p:blipFill rotWithShape="1">
          <a:blip r:embed="rId2"/>
          <a:srcRect l="31038" t="46357" r="55808" b="40713"/>
          <a:stretch/>
        </p:blipFill>
        <p:spPr>
          <a:xfrm>
            <a:off x="6586044" y="951275"/>
            <a:ext cx="2949527" cy="163112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034" name="Picture 10" descr="Image result for harold giraffe scarf">
            <a:extLst>
              <a:ext uri="{FF2B5EF4-FFF2-40B4-BE49-F238E27FC236}">
                <a16:creationId xmlns:a16="http://schemas.microsoft.com/office/drawing/2014/main" id="{12284463-9860-CE70-F00B-5ECBCCDF2E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0866" y="699872"/>
            <a:ext cx="2990373" cy="261937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
        <p:nvSpPr>
          <p:cNvPr id="12" name="Content Placeholder 2">
            <a:extLst>
              <a:ext uri="{FF2B5EF4-FFF2-40B4-BE49-F238E27FC236}">
                <a16:creationId xmlns:a16="http://schemas.microsoft.com/office/drawing/2014/main" id="{A482D3D7-9435-6731-D02F-6CE5FB348B28}"/>
              </a:ext>
            </a:extLst>
          </p:cNvPr>
          <p:cNvSpPr txBox="1">
            <a:spLocks/>
          </p:cNvSpPr>
          <p:nvPr/>
        </p:nvSpPr>
        <p:spPr>
          <a:xfrm>
            <a:off x="1590014" y="3594416"/>
            <a:ext cx="2612075" cy="2251882"/>
          </a:xfrm>
          <a:prstGeom prst="rect">
            <a:avLst/>
          </a:prstGeom>
          <a:ln w="38100">
            <a:solidFill>
              <a:schemeClr val="accent6">
                <a:lumMod val="75000"/>
              </a:schemeClr>
            </a:solidFill>
          </a:ln>
        </p:spPr>
        <p:txBody>
          <a:bodyPr>
            <a:normAutofit fontScale="85000" lnSpcReduction="10000"/>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b="1" dirty="0">
                <a:latin typeface="Century Gothic" panose="020B0502020202020204" pitchFamily="34" charset="0"/>
              </a:rPr>
              <a:t>Harold</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900" b="0" i="0" u="none" strike="noStrike" kern="1200" cap="none" spc="0" normalizeH="0" baseline="0" noProof="0" dirty="0">
                <a:ln>
                  <a:noFill/>
                </a:ln>
                <a:solidFill>
                  <a:prstClr val="white"/>
                </a:solidFill>
                <a:effectLst/>
                <a:uLnTx/>
                <a:uFillTx/>
                <a:latin typeface="Century Gothic" panose="020B0502020202020204" pitchFamily="34" charset="0"/>
              </a:rPr>
              <a:t>Harold the giraffe and his friends teach us about </a:t>
            </a:r>
            <a:r>
              <a:rPr kumimoji="0" lang="en-GB" sz="1900" b="0" i="0" u="none" strike="noStrike" kern="1200" cap="none" spc="0" normalizeH="0" baseline="0" noProof="0" dirty="0">
                <a:ln>
                  <a:noFill/>
                </a:ln>
                <a:solidFill>
                  <a:srgbClr val="E565BA"/>
                </a:solidFill>
                <a:effectLst/>
                <a:uLnTx/>
                <a:uFillTx/>
                <a:latin typeface="Century Gothic" panose="020B0502020202020204" pitchFamily="34" charset="0"/>
              </a:rPr>
              <a:t>S</a:t>
            </a:r>
            <a:r>
              <a:rPr kumimoji="0" lang="en-GB" sz="1900" b="0" i="0" u="none" strike="noStrike" kern="1200" cap="none" spc="0" normalizeH="0" baseline="0" noProof="0" dirty="0">
                <a:ln>
                  <a:noFill/>
                </a:ln>
                <a:solidFill>
                  <a:prstClr val="white"/>
                </a:solidFill>
                <a:effectLst/>
                <a:uLnTx/>
                <a:uFillTx/>
                <a:latin typeface="Century Gothic" panose="020B0502020202020204" pitchFamily="34" charset="0"/>
              </a:rPr>
              <a:t>afety, </a:t>
            </a:r>
            <a:r>
              <a:rPr kumimoji="0" lang="en-GB" sz="1900" b="0" i="0" u="none" strike="noStrike" kern="1200" cap="none" spc="0" normalizeH="0" baseline="0" noProof="0" dirty="0">
                <a:ln>
                  <a:noFill/>
                </a:ln>
                <a:solidFill>
                  <a:srgbClr val="FFC000"/>
                </a:solidFill>
                <a:effectLst/>
                <a:uLnTx/>
                <a:uFillTx/>
                <a:latin typeface="Century Gothic" panose="020B0502020202020204" pitchFamily="34" charset="0"/>
              </a:rPr>
              <a:t>C</a:t>
            </a:r>
            <a:r>
              <a:rPr kumimoji="0" lang="en-GB" sz="1900" b="0" i="0" u="none" strike="noStrike" kern="1200" cap="none" spc="0" normalizeH="0" baseline="0" noProof="0" dirty="0">
                <a:ln>
                  <a:noFill/>
                </a:ln>
                <a:solidFill>
                  <a:prstClr val="white"/>
                </a:solidFill>
                <a:effectLst/>
                <a:uLnTx/>
                <a:uFillTx/>
                <a:latin typeface="Century Gothic" panose="020B0502020202020204" pitchFamily="34" charset="0"/>
              </a:rPr>
              <a:t>aring, </a:t>
            </a:r>
            <a:r>
              <a:rPr kumimoji="0" lang="en-GB" sz="1900" b="0" i="0" u="none" strike="noStrike" kern="1200" cap="none" spc="0" normalizeH="0" baseline="0" noProof="0" dirty="0">
                <a:ln>
                  <a:noFill/>
                </a:ln>
                <a:solidFill>
                  <a:srgbClr val="00B0F0"/>
                </a:solidFill>
                <a:effectLst/>
                <a:uLnTx/>
                <a:uFillTx/>
                <a:latin typeface="Century Gothic" panose="020B0502020202020204" pitchFamily="34" charset="0"/>
              </a:rPr>
              <a:t>A</a:t>
            </a:r>
            <a:r>
              <a:rPr kumimoji="0" lang="en-GB" sz="1900" b="0" i="0" u="none" strike="noStrike" kern="1200" cap="none" spc="0" normalizeH="0" baseline="0" noProof="0" dirty="0">
                <a:ln>
                  <a:noFill/>
                </a:ln>
                <a:solidFill>
                  <a:prstClr val="white"/>
                </a:solidFill>
                <a:effectLst/>
                <a:uLnTx/>
                <a:uFillTx/>
                <a:latin typeface="Century Gothic" panose="020B0502020202020204" pitchFamily="34" charset="0"/>
              </a:rPr>
              <a:t>chievement, </a:t>
            </a:r>
            <a:r>
              <a:rPr kumimoji="0" lang="en-GB" sz="1900" b="0" i="0" u="none" strike="noStrike" kern="1200" cap="none" spc="0" normalizeH="0" baseline="0" noProof="0" dirty="0">
                <a:ln>
                  <a:noFill/>
                </a:ln>
                <a:solidFill>
                  <a:srgbClr val="92D050"/>
                </a:solidFill>
                <a:effectLst/>
                <a:uLnTx/>
                <a:uFillTx/>
                <a:latin typeface="Century Gothic" panose="020B0502020202020204" pitchFamily="34" charset="0"/>
              </a:rPr>
              <a:t>R</a:t>
            </a:r>
            <a:r>
              <a:rPr kumimoji="0" lang="en-GB" sz="1900" b="0" i="0" u="none" strike="noStrike" kern="1200" cap="none" spc="0" normalizeH="0" baseline="0" noProof="0" dirty="0">
                <a:ln>
                  <a:noFill/>
                </a:ln>
                <a:solidFill>
                  <a:prstClr val="white"/>
                </a:solidFill>
                <a:effectLst/>
                <a:uLnTx/>
                <a:uFillTx/>
                <a:latin typeface="Century Gothic" panose="020B0502020202020204" pitchFamily="34" charset="0"/>
              </a:rPr>
              <a:t>esilience &amp; </a:t>
            </a:r>
            <a:r>
              <a:rPr kumimoji="0" lang="en-GB" sz="1900" b="0" i="0" u="none" strike="noStrike" kern="1200" cap="none" spc="0" normalizeH="0" baseline="0" noProof="0" dirty="0">
                <a:ln>
                  <a:noFill/>
                </a:ln>
                <a:solidFill>
                  <a:srgbClr val="B157CD"/>
                </a:solidFill>
                <a:effectLst/>
                <a:uLnTx/>
                <a:uFillTx/>
                <a:latin typeface="Century Gothic" panose="020B0502020202020204" pitchFamily="34" charset="0"/>
              </a:rPr>
              <a:t>F</a:t>
            </a:r>
            <a:r>
              <a:rPr kumimoji="0" lang="en-GB" sz="1900" b="0" i="0" u="none" strike="noStrike" kern="1200" cap="none" spc="0" normalizeH="0" baseline="0" noProof="0" dirty="0">
                <a:ln>
                  <a:noFill/>
                </a:ln>
                <a:solidFill>
                  <a:prstClr val="white"/>
                </a:solidFill>
                <a:effectLst/>
                <a:uLnTx/>
                <a:uFillTx/>
                <a:latin typeface="Century Gothic" panose="020B0502020202020204" pitchFamily="34" charset="0"/>
              </a:rPr>
              <a:t>riendship.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900" dirty="0">
                <a:solidFill>
                  <a:prstClr val="white"/>
                </a:solidFill>
                <a:latin typeface="Century Gothic" panose="020B0502020202020204" pitchFamily="34" charset="0"/>
              </a:rPr>
              <a:t>He is very good at listening</a:t>
            </a:r>
            <a:r>
              <a:rPr lang="en-GB" sz="1900" dirty="0">
                <a:solidFill>
                  <a:prstClr val="white"/>
                </a:solidFill>
                <a:latin typeface="Comic Sans MS" panose="030F0702030302020204" pitchFamily="66" charset="0"/>
              </a:rPr>
              <a:t>!</a:t>
            </a:r>
            <a:endParaRPr lang="en-GB" dirty="0">
              <a:latin typeface="Comic Sans MS" panose="030F0702030302020204" pitchFamily="66" charset="0"/>
            </a:endParaRPr>
          </a:p>
        </p:txBody>
      </p:sp>
      <p:sp>
        <p:nvSpPr>
          <p:cNvPr id="14" name="Content Placeholder 2">
            <a:extLst>
              <a:ext uri="{FF2B5EF4-FFF2-40B4-BE49-F238E27FC236}">
                <a16:creationId xmlns:a16="http://schemas.microsoft.com/office/drawing/2014/main" id="{283F02F7-42C9-F34D-2A75-D165A747DAB8}"/>
              </a:ext>
            </a:extLst>
          </p:cNvPr>
          <p:cNvSpPr txBox="1">
            <a:spLocks/>
          </p:cNvSpPr>
          <p:nvPr/>
        </p:nvSpPr>
        <p:spPr>
          <a:xfrm>
            <a:off x="6282522" y="3429000"/>
            <a:ext cx="3971187" cy="2361636"/>
          </a:xfrm>
          <a:prstGeom prst="rect">
            <a:avLst/>
          </a:prstGeom>
          <a:ln w="38100">
            <a:solidFill>
              <a:schemeClr val="accent6">
                <a:lumMod val="75000"/>
              </a:schemeClr>
            </a:solidFill>
          </a:ln>
        </p:spPr>
        <p:txBody>
          <a:bodyPr>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b="1" dirty="0">
                <a:latin typeface="Century Gothic" panose="020B0502020202020204" pitchFamily="34" charset="0"/>
              </a:rPr>
              <a:t>Fred</a:t>
            </a:r>
          </a:p>
          <a:p>
            <a:pPr marL="0" indent="0" algn="ctr">
              <a:buFont typeface="Arial" panose="020B0604020202020204" pitchFamily="34" charset="0"/>
              <a:buNone/>
            </a:pPr>
            <a:r>
              <a:rPr lang="en-GB" sz="1900" dirty="0">
                <a:latin typeface="Century Gothic" panose="020B0502020202020204" pitchFamily="34" charset="0"/>
              </a:rPr>
              <a:t>Fred helps us learn sounds and how to blend them.</a:t>
            </a:r>
          </a:p>
          <a:p>
            <a:pPr marL="0" indent="0" algn="ctr">
              <a:buFont typeface="Arial" panose="020B0604020202020204" pitchFamily="34" charset="0"/>
              <a:buNone/>
            </a:pPr>
            <a:r>
              <a:rPr lang="en-GB" sz="1900" dirty="0">
                <a:latin typeface="Century Gothic" panose="020B0502020202020204" pitchFamily="34" charset="0"/>
              </a:rPr>
              <a:t>He is very good at reading!</a:t>
            </a:r>
          </a:p>
          <a:p>
            <a:pPr marL="0" indent="0" algn="ctr">
              <a:buFont typeface="Arial" panose="020B0604020202020204" pitchFamily="34" charset="0"/>
              <a:buNone/>
            </a:pPr>
            <a:r>
              <a:rPr lang="en-GB" sz="1900" dirty="0">
                <a:latin typeface="Century Gothic" panose="020B0502020202020204" pitchFamily="34" charset="0"/>
              </a:rPr>
              <a:t>He helps us in Read Write Inc</a:t>
            </a:r>
          </a:p>
        </p:txBody>
      </p:sp>
    </p:spTree>
    <p:extLst>
      <p:ext uri="{BB962C8B-B14F-4D97-AF65-F5344CB8AC3E}">
        <p14:creationId xmlns:p14="http://schemas.microsoft.com/office/powerpoint/2010/main" val="1794329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TextBox 24">
            <a:extLst>
              <a:ext uri="{FF2B5EF4-FFF2-40B4-BE49-F238E27FC236}">
                <a16:creationId xmlns:a16="http://schemas.microsoft.com/office/drawing/2014/main" id="{658D4341-81E8-42B6-AC15-CCFAE10CA874}"/>
              </a:ext>
            </a:extLst>
          </p:cNvPr>
          <p:cNvSpPr txBox="1"/>
          <p:nvPr/>
        </p:nvSpPr>
        <p:spPr>
          <a:xfrm>
            <a:off x="2744913" y="69366"/>
            <a:ext cx="6871855" cy="646331"/>
          </a:xfrm>
          <a:prstGeom prst="rect">
            <a:avLst/>
          </a:prstGeom>
          <a:noFill/>
        </p:spPr>
        <p:txBody>
          <a:bodyPr wrap="square" rtlCol="0">
            <a:spAutoFit/>
          </a:bodyPr>
          <a:lstStyle/>
          <a:p>
            <a:pPr algn="ctr"/>
            <a:r>
              <a:rPr lang="en-GB" sz="3600" dirty="0">
                <a:latin typeface="Century Gothic" panose="020B0502020202020204" pitchFamily="34" charset="0"/>
              </a:rPr>
              <a:t>Term 1 Learning</a:t>
            </a:r>
          </a:p>
        </p:txBody>
      </p:sp>
      <p:sp>
        <p:nvSpPr>
          <p:cNvPr id="5" name="Content Placeholder 2">
            <a:extLst>
              <a:ext uri="{FF2B5EF4-FFF2-40B4-BE49-F238E27FC236}">
                <a16:creationId xmlns:a16="http://schemas.microsoft.com/office/drawing/2014/main" id="{60D25904-355C-D2D9-80B0-A3A89A080699}"/>
              </a:ext>
            </a:extLst>
          </p:cNvPr>
          <p:cNvSpPr txBox="1">
            <a:spLocks/>
          </p:cNvSpPr>
          <p:nvPr/>
        </p:nvSpPr>
        <p:spPr>
          <a:xfrm>
            <a:off x="264917" y="715697"/>
            <a:ext cx="3593319" cy="5304546"/>
          </a:xfrm>
          <a:prstGeom prst="rect">
            <a:avLst/>
          </a:prstGeom>
          <a:ln w="38100">
            <a:solidFill>
              <a:schemeClr val="accent6">
                <a:lumMod val="75000"/>
              </a:schemeClr>
            </a:solidFill>
          </a:ln>
        </p:spPr>
        <p:txBody>
          <a:bodyPr>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latin typeface="Century Gothic" panose="020B0502020202020204" pitchFamily="34" charset="0"/>
              </a:rPr>
              <a:t>Communication &amp; Language. </a:t>
            </a:r>
          </a:p>
          <a:p>
            <a:pPr marL="0" indent="0" algn="ctr">
              <a:buFont typeface="Arial" panose="020B0604020202020204" pitchFamily="34" charset="0"/>
              <a:buNone/>
            </a:pPr>
            <a:r>
              <a:rPr lang="en-GB" sz="1400" dirty="0">
                <a:latin typeface="Century Gothic" panose="020B0502020202020204" pitchFamily="34" charset="0"/>
              </a:rPr>
              <a:t>During this first term we will be getting to know each other through circle times and play. Harold the Giraffe helps us with our Personal Development. This term he will be helping us talk about our feelings, the people who help us and about out ourselves.</a:t>
            </a:r>
          </a:p>
          <a:p>
            <a:pPr marL="0" indent="0" algn="ctr">
              <a:buFont typeface="Arial" panose="020B0604020202020204" pitchFamily="34" charset="0"/>
              <a:buNone/>
            </a:pPr>
            <a:r>
              <a:rPr lang="en-GB" sz="1400" dirty="0">
                <a:latin typeface="Century Gothic" panose="020B0502020202020204" pitchFamily="34" charset="0"/>
              </a:rPr>
              <a:t> Your child will take part in a weekly ‘Show and Tell session where he/she will be given the opportunity to talk in front of the class about a chosen object. </a:t>
            </a:r>
          </a:p>
          <a:p>
            <a:pPr marL="0" indent="0" algn="ctr">
              <a:buFont typeface="Arial" panose="020B0604020202020204" pitchFamily="34" charset="0"/>
              <a:buNone/>
            </a:pPr>
            <a:r>
              <a:rPr lang="en-GB" sz="1400" dirty="0">
                <a:latin typeface="Century Gothic" panose="020B0502020202020204" pitchFamily="34" charset="0"/>
              </a:rPr>
              <a:t>We look forward to seeing lots of photos of friends, family and places they have been.  </a:t>
            </a:r>
          </a:p>
        </p:txBody>
      </p:sp>
      <p:sp>
        <p:nvSpPr>
          <p:cNvPr id="8" name="Content Placeholder 2">
            <a:extLst>
              <a:ext uri="{FF2B5EF4-FFF2-40B4-BE49-F238E27FC236}">
                <a16:creationId xmlns:a16="http://schemas.microsoft.com/office/drawing/2014/main" id="{012E0C7F-0319-B99F-91F3-2401D693D876}"/>
              </a:ext>
            </a:extLst>
          </p:cNvPr>
          <p:cNvSpPr txBox="1">
            <a:spLocks/>
          </p:cNvSpPr>
          <p:nvPr/>
        </p:nvSpPr>
        <p:spPr>
          <a:xfrm>
            <a:off x="4299341" y="715697"/>
            <a:ext cx="3593318" cy="5304546"/>
          </a:xfrm>
          <a:prstGeom prst="rect">
            <a:avLst/>
          </a:prstGeom>
          <a:ln w="38100">
            <a:solidFill>
              <a:schemeClr val="accent6">
                <a:lumMod val="75000"/>
              </a:schemeClr>
            </a:solidFill>
          </a:ln>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latin typeface="Century Gothic" panose="020B0502020202020204" pitchFamily="34" charset="0"/>
              </a:rPr>
              <a:t>Personal, Social &amp; Emotional Development.</a:t>
            </a:r>
          </a:p>
          <a:p>
            <a:pPr marL="0" indent="0" algn="ctr">
              <a:buNone/>
            </a:pPr>
            <a:r>
              <a:rPr lang="en-GB" sz="1400" dirty="0">
                <a:effectLst/>
                <a:latin typeface="Century Gothic" panose="020B0502020202020204" pitchFamily="34" charset="0"/>
                <a:ea typeface="MS Mincho" panose="02020609040205080304" pitchFamily="49" charset="-128"/>
                <a:cs typeface="Times New Roman" panose="02020603050405020304" pitchFamily="18" charset="0"/>
              </a:rPr>
              <a:t>Your child will learn about ‘The </a:t>
            </a:r>
            <a:r>
              <a:rPr lang="en-GB" sz="1400" dirty="0" err="1">
                <a:latin typeface="Century Gothic" panose="020B0502020202020204" pitchFamily="34" charset="0"/>
                <a:ea typeface="MS Mincho" panose="02020609040205080304" pitchFamily="49" charset="-128"/>
                <a:cs typeface="Times New Roman" panose="02020603050405020304" pitchFamily="18" charset="0"/>
              </a:rPr>
              <a:t>Fritwell</a:t>
            </a:r>
            <a:r>
              <a:rPr lang="en-GB" sz="1400" dirty="0">
                <a:latin typeface="Century Gothic" panose="020B0502020202020204" pitchFamily="34" charset="0"/>
                <a:ea typeface="MS Mincho" panose="02020609040205080304" pitchFamily="49" charset="-128"/>
                <a:cs typeface="Times New Roman" panose="02020603050405020304" pitchFamily="18" charset="0"/>
              </a:rPr>
              <a:t> Footsteps</a:t>
            </a:r>
            <a:r>
              <a:rPr lang="en-GB" sz="1400" dirty="0">
                <a:effectLst/>
                <a:latin typeface="Century Gothic" panose="020B0502020202020204" pitchFamily="34" charset="0"/>
                <a:ea typeface="MS Mincho" panose="02020609040205080304" pitchFamily="49" charset="-128"/>
                <a:cs typeface="Times New Roman" panose="02020603050405020304" pitchFamily="18" charset="0"/>
              </a:rPr>
              <a:t>’ and how we care and look after each other. This term is all about making new friends and getting to know the new people around them. We will learn about keeping ourselves safe . We will be exploring emotions and how we are feeling. Each morning, your child will complete an emotional check to help with their emotional literacy. Children will respond to significant experiences-showing a range of feelings when appropriate. Your child will be encouraged to talk about their friends and family and why they are special to them. </a:t>
            </a:r>
            <a:endParaRPr lang="en-GB" dirty="0">
              <a:latin typeface="Century Gothic" panose="020B0502020202020204" pitchFamily="34" charset="0"/>
            </a:endParaRPr>
          </a:p>
        </p:txBody>
      </p:sp>
      <p:sp>
        <p:nvSpPr>
          <p:cNvPr id="10" name="Content Placeholder 2">
            <a:extLst>
              <a:ext uri="{FF2B5EF4-FFF2-40B4-BE49-F238E27FC236}">
                <a16:creationId xmlns:a16="http://schemas.microsoft.com/office/drawing/2014/main" id="{B23737A5-1682-A8A9-DC3D-B7E1D36E10ED}"/>
              </a:ext>
            </a:extLst>
          </p:cNvPr>
          <p:cNvSpPr txBox="1">
            <a:spLocks/>
          </p:cNvSpPr>
          <p:nvPr/>
        </p:nvSpPr>
        <p:spPr>
          <a:xfrm>
            <a:off x="8333764" y="715697"/>
            <a:ext cx="3593318" cy="5304546"/>
          </a:xfrm>
          <a:prstGeom prst="rect">
            <a:avLst/>
          </a:prstGeom>
          <a:ln w="38100">
            <a:solidFill>
              <a:schemeClr val="accent6">
                <a:lumMod val="75000"/>
              </a:schemeClr>
            </a:solidFill>
          </a:ln>
        </p:spPr>
        <p:txBody>
          <a:bodyPr vert="horz" lIns="91440" tIns="45720" rIns="91440" bIns="45720" rtlCol="0">
            <a:normAutofit fontScale="92500" lnSpcReduction="10000"/>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latin typeface="Century Gothic" panose="020B0502020202020204" pitchFamily="34" charset="0"/>
              </a:rPr>
              <a:t>Physical Development.</a:t>
            </a:r>
          </a:p>
          <a:p>
            <a:pPr marL="0" indent="0" algn="ctr">
              <a:buFont typeface="Arial" panose="020B0604020202020204" pitchFamily="34" charset="0"/>
              <a:buNone/>
            </a:pPr>
            <a:endParaRPr lang="en-GB" dirty="0">
              <a:latin typeface="Century Gothic" panose="020B0502020202020204" pitchFamily="34" charset="0"/>
            </a:endParaRPr>
          </a:p>
          <a:p>
            <a:pPr marL="0" lvl="0" indent="0" algn="ctr">
              <a:buNone/>
            </a:pPr>
            <a:r>
              <a:rPr lang="en-GB" sz="1400" dirty="0">
                <a:effectLst/>
                <a:latin typeface="Century Gothic" panose="020B0502020202020204" pitchFamily="34" charset="0"/>
                <a:ea typeface="MS Mincho" panose="02020609040205080304" pitchFamily="49" charset="-128"/>
                <a:cs typeface="Times New Roman" panose="02020603050405020304" pitchFamily="18" charset="0"/>
              </a:rPr>
              <a:t>At</a:t>
            </a:r>
            <a:r>
              <a:rPr lang="en-GB" sz="1400" dirty="0">
                <a:solidFill>
                  <a:schemeClr val="bg1"/>
                </a:solidFill>
                <a:effectLst/>
                <a:latin typeface="Century Gothic" panose="020B0502020202020204" pitchFamily="34" charset="0"/>
                <a:ea typeface="MS Mincho" panose="02020609040205080304" pitchFamily="49" charset="-128"/>
                <a:cs typeface="Times New Roman" panose="02020603050405020304" pitchFamily="18" charset="0"/>
              </a:rPr>
              <a:t> </a:t>
            </a:r>
            <a:r>
              <a:rPr lang="en-GB" sz="1400" dirty="0">
                <a:effectLst/>
                <a:latin typeface="Century Gothic" panose="020B0502020202020204" pitchFamily="34" charset="0"/>
                <a:ea typeface="MS Mincho" panose="02020609040205080304" pitchFamily="49" charset="-128"/>
                <a:cs typeface="Times New Roman" panose="02020603050405020304" pitchFamily="18" charset="0"/>
              </a:rPr>
              <a:t> </a:t>
            </a:r>
            <a:r>
              <a:rPr lang="en-GB" sz="1400" dirty="0" err="1">
                <a:latin typeface="Century Gothic" panose="020B0502020202020204" pitchFamily="34" charset="0"/>
                <a:ea typeface="MS Mincho" panose="02020609040205080304" pitchFamily="49" charset="-128"/>
                <a:cs typeface="Times New Roman" panose="02020603050405020304" pitchFamily="18" charset="0"/>
              </a:rPr>
              <a:t>Fritwell</a:t>
            </a:r>
            <a:r>
              <a:rPr lang="en-GB" sz="1400" dirty="0">
                <a:latin typeface="Century Gothic" panose="020B0502020202020204" pitchFamily="34" charset="0"/>
                <a:ea typeface="MS Mincho" panose="02020609040205080304" pitchFamily="49" charset="-128"/>
                <a:cs typeface="Times New Roman" panose="02020603050405020304" pitchFamily="18" charset="0"/>
              </a:rPr>
              <a:t> </a:t>
            </a:r>
            <a:r>
              <a:rPr lang="en-GB" sz="1400" dirty="0" err="1">
                <a:latin typeface="Century Gothic" panose="020B0502020202020204" pitchFamily="34" charset="0"/>
                <a:ea typeface="MS Mincho" panose="02020609040205080304" pitchFamily="49" charset="-128"/>
                <a:cs typeface="Times New Roman" panose="02020603050405020304" pitchFamily="18" charset="0"/>
              </a:rPr>
              <a:t>Cof</a:t>
            </a:r>
            <a:r>
              <a:rPr lang="en-GB" sz="1400" dirty="0">
                <a:latin typeface="Century Gothic" panose="020B0502020202020204" pitchFamily="34" charset="0"/>
                <a:ea typeface="MS Mincho" panose="02020609040205080304" pitchFamily="49" charset="-128"/>
                <a:cs typeface="Times New Roman" panose="02020603050405020304" pitchFamily="18" charset="0"/>
              </a:rPr>
              <a:t> E</a:t>
            </a:r>
            <a:r>
              <a:rPr lang="en-GB" sz="1400" dirty="0">
                <a:effectLst/>
                <a:latin typeface="Century Gothic" panose="020B0502020202020204" pitchFamily="34" charset="0"/>
                <a:ea typeface="MS Mincho" panose="02020609040205080304" pitchFamily="49" charset="-128"/>
                <a:cs typeface="Times New Roman" panose="02020603050405020304" pitchFamily="18" charset="0"/>
              </a:rPr>
              <a:t> School, we are fortunate to have a </a:t>
            </a:r>
            <a:r>
              <a:rPr lang="en-GB" sz="1400" dirty="0">
                <a:latin typeface="Century Gothic" panose="020B0502020202020204" pitchFamily="34" charset="0"/>
                <a:ea typeface="MS Mincho" panose="02020609040205080304" pitchFamily="49" charset="-128"/>
                <a:cs typeface="Times New Roman" panose="02020603050405020304" pitchFamily="18" charset="0"/>
              </a:rPr>
              <a:t>forest school specialist </a:t>
            </a:r>
            <a:r>
              <a:rPr lang="en-GB" sz="1400" dirty="0">
                <a:effectLst/>
                <a:latin typeface="Century Gothic" panose="020B0502020202020204" pitchFamily="34" charset="0"/>
                <a:ea typeface="MS Mincho" panose="02020609040205080304" pitchFamily="49" charset="-128"/>
                <a:cs typeface="Times New Roman" panose="02020603050405020304" pitchFamily="18" charset="0"/>
              </a:rPr>
              <a:t>teacher who </a:t>
            </a:r>
            <a:r>
              <a:rPr lang="en-GB" sz="1400" dirty="0">
                <a:latin typeface="Century Gothic" panose="020B0502020202020204" pitchFamily="34" charset="0"/>
                <a:ea typeface="MS Mincho" panose="02020609040205080304" pitchFamily="49" charset="-128"/>
                <a:cs typeface="Times New Roman" panose="02020603050405020304" pitchFamily="18" charset="0"/>
              </a:rPr>
              <a:t>will </a:t>
            </a:r>
            <a:r>
              <a:rPr lang="en-GB" sz="1400" dirty="0">
                <a:effectLst/>
                <a:latin typeface="Century Gothic" panose="020B0502020202020204" pitchFamily="34" charset="0"/>
                <a:ea typeface="MS Mincho" panose="02020609040205080304" pitchFamily="49" charset="-128"/>
                <a:cs typeface="Times New Roman" panose="02020603050405020304" pitchFamily="18" charset="0"/>
              </a:rPr>
              <a:t>teach team building skills in our forest school  to your child every </a:t>
            </a:r>
            <a:r>
              <a:rPr lang="en-GB" sz="1400" dirty="0">
                <a:latin typeface="Century Gothic" panose="020B0502020202020204" pitchFamily="34" charset="0"/>
                <a:ea typeface="MS Mincho" panose="02020609040205080304" pitchFamily="49" charset="-128"/>
                <a:cs typeface="Times New Roman" panose="02020603050405020304" pitchFamily="18" charset="0"/>
              </a:rPr>
              <a:t>Tuesday</a:t>
            </a:r>
            <a:r>
              <a:rPr lang="en-GB" sz="1400" dirty="0">
                <a:effectLst/>
                <a:latin typeface="Century Gothic" panose="020B0502020202020204" pitchFamily="34" charset="0"/>
                <a:ea typeface="MS Mincho" panose="02020609040205080304" pitchFamily="49" charset="-128"/>
                <a:cs typeface="Times New Roman" panose="02020603050405020304" pitchFamily="18" charset="0"/>
              </a:rPr>
              <a:t> morning. Mr </a:t>
            </a:r>
            <a:r>
              <a:rPr lang="en-GB" sz="1400" dirty="0" err="1">
                <a:effectLst/>
                <a:latin typeface="Century Gothic" panose="020B0502020202020204" pitchFamily="34" charset="0"/>
                <a:ea typeface="MS Mincho" panose="02020609040205080304" pitchFamily="49" charset="-128"/>
                <a:cs typeface="Times New Roman" panose="02020603050405020304" pitchFamily="18" charset="0"/>
              </a:rPr>
              <a:t>Pembol</a:t>
            </a:r>
            <a:r>
              <a:rPr lang="en-GB" sz="1400" dirty="0">
                <a:effectLst/>
                <a:latin typeface="Century Gothic" panose="020B0502020202020204" pitchFamily="34" charset="0"/>
                <a:ea typeface="MS Mincho" panose="02020609040205080304" pitchFamily="49" charset="-128"/>
                <a:cs typeface="Times New Roman" panose="02020603050405020304" pitchFamily="18" charset="0"/>
              </a:rPr>
              <a:t> works alongside the FS team to develop the Prime areas of learning; Personal, Social &amp; Emotional </a:t>
            </a:r>
            <a:r>
              <a:rPr lang="en-GB" sz="1400" dirty="0">
                <a:latin typeface="Century Gothic" panose="020B0502020202020204" pitchFamily="34" charset="0"/>
                <a:ea typeface="MS Mincho" panose="02020609040205080304" pitchFamily="49" charset="-128"/>
                <a:cs typeface="Times New Roman" panose="02020603050405020304" pitchFamily="18" charset="0"/>
              </a:rPr>
              <a:t>D</a:t>
            </a:r>
            <a:r>
              <a:rPr lang="en-GB" sz="1400" dirty="0">
                <a:effectLst/>
                <a:latin typeface="Century Gothic" panose="020B0502020202020204" pitchFamily="34" charset="0"/>
                <a:ea typeface="MS Mincho" panose="02020609040205080304" pitchFamily="49" charset="-128"/>
                <a:cs typeface="Times New Roman" panose="02020603050405020304" pitchFamily="18" charset="0"/>
              </a:rPr>
              <a:t>evelopment, Communication &amp; Language, and their Physical Development.  The children also have a half hour Specialist PE of Music session throughout the terms.</a:t>
            </a:r>
          </a:p>
          <a:p>
            <a:pPr marL="0" lvl="0" indent="0" algn="ctr">
              <a:buNone/>
            </a:pPr>
            <a:r>
              <a:rPr lang="en-GB" sz="1400" dirty="0">
                <a:effectLst/>
                <a:latin typeface="Century Gothic" panose="020B0502020202020204" pitchFamily="34" charset="0"/>
                <a:ea typeface="MS Mincho" panose="02020609040205080304" pitchFamily="49" charset="-128"/>
                <a:cs typeface="Times New Roman" panose="02020603050405020304" pitchFamily="18" charset="0"/>
              </a:rPr>
              <a:t>This term focuses on team building activities as your child makes new friends.  High, Low, Over and Under is the PE theme for this term. Your child( if a Minnow ) will learn how to un-dress and dress independently.</a:t>
            </a:r>
            <a:endParaRPr lang="en-US" sz="1400" dirty="0">
              <a:effectLst/>
              <a:latin typeface="Century Gothic" panose="020B0502020202020204" pitchFamily="34" charset="0"/>
              <a:ea typeface="MS Mincho" panose="02020609040205080304" pitchFamily="49" charset="-128"/>
              <a:cs typeface="Times New Roman" panose="02020603050405020304" pitchFamily="18" charset="0"/>
            </a:endParaRPr>
          </a:p>
          <a:p>
            <a:pPr marL="0" indent="0" algn="ctr">
              <a:buFont typeface="Arial" panose="020B0604020202020204" pitchFamily="34" charset="0"/>
              <a:buNone/>
            </a:pPr>
            <a:r>
              <a:rPr lang="en-GB" dirty="0">
                <a:solidFill>
                  <a:srgbClr val="002060"/>
                </a:solidFill>
              </a:rPr>
              <a:t> </a:t>
            </a:r>
          </a:p>
        </p:txBody>
      </p:sp>
    </p:spTree>
    <p:extLst>
      <p:ext uri="{BB962C8B-B14F-4D97-AF65-F5344CB8AC3E}">
        <p14:creationId xmlns:p14="http://schemas.microsoft.com/office/powerpoint/2010/main" val="891693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264E4FF5-0448-A484-BC67-CD820D4F79A6}"/>
              </a:ext>
            </a:extLst>
          </p:cNvPr>
          <p:cNvSpPr txBox="1">
            <a:spLocks/>
          </p:cNvSpPr>
          <p:nvPr/>
        </p:nvSpPr>
        <p:spPr>
          <a:xfrm>
            <a:off x="560274" y="149907"/>
            <a:ext cx="3593319" cy="3139203"/>
          </a:xfrm>
          <a:prstGeom prst="rect">
            <a:avLst/>
          </a:prstGeom>
          <a:ln w="38100">
            <a:solidFill>
              <a:schemeClr val="accent6">
                <a:lumMod val="75000"/>
              </a:schemeClr>
            </a:solidFill>
          </a:ln>
        </p:spPr>
        <p:txBody>
          <a:bodyPr>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latin typeface="Century Gothic" panose="020B0502020202020204" pitchFamily="34" charset="0"/>
              </a:rPr>
              <a:t>Literacy.</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0" i="0" u="none" strike="noStrike" kern="1200" cap="none" spc="0" normalizeH="0" baseline="0" noProof="0" dirty="0">
                <a:ln>
                  <a:noFill/>
                </a:ln>
                <a:solidFill>
                  <a:prstClr val="white"/>
                </a:solidFill>
                <a:effectLst/>
                <a:uLnTx/>
                <a:uFillTx/>
                <a:latin typeface="Century Gothic" panose="020B0502020202020204" pitchFamily="34" charset="0"/>
              </a:rPr>
              <a:t>Your child will build a relationship with ‘Fred the Frog’ through our Read Write Inc sessions. Your child will learn to pick out ‘rotten reds’ from a text as well as learn about the structure of stories.</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0" i="0" u="none" strike="noStrike" kern="1200" cap="none" spc="0" normalizeH="0" baseline="0" noProof="0" dirty="0">
                <a:ln>
                  <a:noFill/>
                </a:ln>
                <a:solidFill>
                  <a:prstClr val="white"/>
                </a:solidFill>
                <a:effectLst/>
                <a:uLnTx/>
                <a:uFillTx/>
                <a:latin typeface="Century Gothic" panose="020B0502020202020204" pitchFamily="34" charset="0"/>
              </a:rPr>
              <a:t> Please read as much as you can with your child and encourage them to jump on the story telling wagon.</a:t>
            </a:r>
            <a:endParaRPr lang="en-GB" sz="3200" dirty="0">
              <a:latin typeface="Century Gothic" panose="020B0502020202020204" pitchFamily="34" charset="0"/>
            </a:endParaRPr>
          </a:p>
        </p:txBody>
      </p:sp>
      <p:sp>
        <p:nvSpPr>
          <p:cNvPr id="10" name="Content Placeholder 2">
            <a:extLst>
              <a:ext uri="{FF2B5EF4-FFF2-40B4-BE49-F238E27FC236}">
                <a16:creationId xmlns:a16="http://schemas.microsoft.com/office/drawing/2014/main" id="{231313E9-6719-761A-E2C9-88D5EDC786DA}"/>
              </a:ext>
            </a:extLst>
          </p:cNvPr>
          <p:cNvSpPr txBox="1">
            <a:spLocks/>
          </p:cNvSpPr>
          <p:nvPr/>
        </p:nvSpPr>
        <p:spPr>
          <a:xfrm>
            <a:off x="4299341" y="138097"/>
            <a:ext cx="3593319" cy="3139203"/>
          </a:xfrm>
          <a:prstGeom prst="rect">
            <a:avLst/>
          </a:prstGeom>
          <a:ln w="38100">
            <a:solidFill>
              <a:schemeClr val="accent6">
                <a:lumMod val="75000"/>
              </a:schemeClr>
            </a:solidFill>
          </a:ln>
        </p:spPr>
        <p:txBody>
          <a:bodyPr>
            <a:normAutofit fontScale="55000" lnSpcReduction="20000"/>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sz="5100" dirty="0">
                <a:latin typeface="Century Gothic" panose="020B0502020202020204" pitchFamily="34" charset="0"/>
              </a:rPr>
              <a:t>Mathematics.</a:t>
            </a:r>
          </a:p>
          <a:p>
            <a:pPr marL="0" indent="0" algn="ctr">
              <a:buFont typeface="Arial" panose="020B0604020202020204" pitchFamily="34" charset="0"/>
              <a:buNone/>
            </a:pPr>
            <a:r>
              <a:rPr lang="en-GB" sz="2900" dirty="0">
                <a:latin typeface="Century Gothic" panose="020B0502020202020204" pitchFamily="34" charset="0"/>
              </a:rPr>
              <a:t>Your child will be taught maths in a fun and inspiring way through ‘Maths Play’.   The Maths teaching will inspire your child to match numbers to objects, count to 20 forwards and backwards and count beyond ten everyday objects.  Your child will learn a song to help them form their numbers correctly.  Your child will Subitise numbers by recognising the quantity without counting, up to 5. </a:t>
            </a:r>
          </a:p>
        </p:txBody>
      </p:sp>
      <p:sp>
        <p:nvSpPr>
          <p:cNvPr id="12" name="Content Placeholder 2">
            <a:extLst>
              <a:ext uri="{FF2B5EF4-FFF2-40B4-BE49-F238E27FC236}">
                <a16:creationId xmlns:a16="http://schemas.microsoft.com/office/drawing/2014/main" id="{D5B07B2C-2C3E-D724-CBB5-541FFDBCFF99}"/>
              </a:ext>
            </a:extLst>
          </p:cNvPr>
          <p:cNvSpPr txBox="1">
            <a:spLocks/>
          </p:cNvSpPr>
          <p:nvPr/>
        </p:nvSpPr>
        <p:spPr>
          <a:xfrm>
            <a:off x="8038408" y="138097"/>
            <a:ext cx="3593319" cy="3139203"/>
          </a:xfrm>
          <a:prstGeom prst="rect">
            <a:avLst/>
          </a:prstGeom>
          <a:ln w="38100">
            <a:solidFill>
              <a:schemeClr val="accent6">
                <a:lumMod val="75000"/>
              </a:schemeClr>
            </a:solidFill>
          </a:ln>
        </p:spPr>
        <p:txBody>
          <a:bodyPr>
            <a:normAutofit fontScale="25000" lnSpcReduction="20000"/>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sz="11200" dirty="0">
                <a:latin typeface="Century Gothic" panose="020B0502020202020204" pitchFamily="34" charset="0"/>
              </a:rPr>
              <a:t>Understanding the world.</a:t>
            </a:r>
          </a:p>
          <a:p>
            <a:pPr marL="0" indent="0" algn="ctr">
              <a:buFont typeface="Arial" panose="020B0604020202020204" pitchFamily="34" charset="0"/>
              <a:buNone/>
            </a:pPr>
            <a:r>
              <a:rPr lang="en-GB" sz="6400" dirty="0">
                <a:latin typeface="Century Gothic" panose="020B0502020202020204" pitchFamily="34" charset="0"/>
              </a:rPr>
              <a:t>Your child will look at themself and think about what makes them unique. We will begin the term finding out about people who help us in school. This will progress through the term to thinking about who helps us in our wider community including our strong link to the church.  Daily worship sessions take place for the Minnows.</a:t>
            </a:r>
          </a:p>
        </p:txBody>
      </p:sp>
      <p:sp>
        <p:nvSpPr>
          <p:cNvPr id="14" name="Content Placeholder 2">
            <a:extLst>
              <a:ext uri="{FF2B5EF4-FFF2-40B4-BE49-F238E27FC236}">
                <a16:creationId xmlns:a16="http://schemas.microsoft.com/office/drawing/2014/main" id="{E7C36058-B7D0-1BBB-8791-EED6ECBE5445}"/>
              </a:ext>
            </a:extLst>
          </p:cNvPr>
          <p:cNvSpPr txBox="1">
            <a:spLocks/>
          </p:cNvSpPr>
          <p:nvPr/>
        </p:nvSpPr>
        <p:spPr>
          <a:xfrm>
            <a:off x="560274" y="3568891"/>
            <a:ext cx="11071453" cy="2356511"/>
          </a:xfrm>
          <a:prstGeom prst="rect">
            <a:avLst/>
          </a:prstGeom>
          <a:ln w="38100">
            <a:solidFill>
              <a:schemeClr val="accent6">
                <a:lumMod val="75000"/>
              </a:schemeClr>
            </a:solidFill>
          </a:ln>
        </p:spPr>
        <p:txBody>
          <a:bodyPr>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latin typeface="Century Gothic" panose="020B0502020202020204" pitchFamily="34" charset="0"/>
              </a:rPr>
              <a:t>Expressive Arts &amp; Design.</a:t>
            </a:r>
          </a:p>
          <a:p>
            <a:pPr marL="0" indent="0" algn="ctr">
              <a:buFont typeface="Arial" panose="020B0604020202020204" pitchFamily="34" charset="0"/>
              <a:buNone/>
            </a:pPr>
            <a:r>
              <a:rPr lang="en-GB" sz="2000" dirty="0">
                <a:latin typeface="Century Gothic" panose="020B0502020202020204" pitchFamily="34" charset="0"/>
              </a:rPr>
              <a:t>Your child will draw a self-portrait and create a family portrait discussing who is in their family.</a:t>
            </a:r>
          </a:p>
          <a:p>
            <a:pPr marL="0" indent="0" algn="ctr">
              <a:buFont typeface="Arial" panose="020B0604020202020204" pitchFamily="34" charset="0"/>
              <a:buNone/>
            </a:pPr>
            <a:r>
              <a:rPr lang="en-GB" sz="2000" dirty="0">
                <a:latin typeface="Century Gothic" panose="020B0502020202020204" pitchFamily="34" charset="0"/>
              </a:rPr>
              <a:t>As well as that, your child will have great fun exploring colour, texture, shape, form and space in two and three dimension. During music lessons, our children will recognise and explore how sounds can be changed and explore Harvest songs together. </a:t>
            </a:r>
          </a:p>
          <a:p>
            <a:pPr marL="0" indent="0" algn="ctr">
              <a:buFont typeface="Arial" panose="020B0604020202020204" pitchFamily="34" charset="0"/>
              <a:buNone/>
            </a:pPr>
            <a:endParaRPr lang="en-GB" dirty="0"/>
          </a:p>
        </p:txBody>
      </p:sp>
    </p:spTree>
    <p:extLst>
      <p:ext uri="{BB962C8B-B14F-4D97-AF65-F5344CB8AC3E}">
        <p14:creationId xmlns:p14="http://schemas.microsoft.com/office/powerpoint/2010/main" val="1304747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TextBox 24">
            <a:extLst>
              <a:ext uri="{FF2B5EF4-FFF2-40B4-BE49-F238E27FC236}">
                <a16:creationId xmlns:a16="http://schemas.microsoft.com/office/drawing/2014/main" id="{658D4341-81E8-42B6-AC15-CCFAE10CA874}"/>
              </a:ext>
            </a:extLst>
          </p:cNvPr>
          <p:cNvSpPr txBox="1"/>
          <p:nvPr/>
        </p:nvSpPr>
        <p:spPr>
          <a:xfrm>
            <a:off x="2464342" y="69365"/>
            <a:ext cx="6871855" cy="523220"/>
          </a:xfrm>
          <a:prstGeom prst="rect">
            <a:avLst/>
          </a:prstGeom>
          <a:noFill/>
        </p:spPr>
        <p:txBody>
          <a:bodyPr wrap="square" rtlCol="0">
            <a:spAutoFit/>
          </a:bodyPr>
          <a:lstStyle/>
          <a:p>
            <a:pPr algn="ctr"/>
            <a:r>
              <a:rPr lang="en-GB" sz="2800" dirty="0">
                <a:latin typeface="Comic Sans MS" panose="030F0702030302020204" pitchFamily="66" charset="0"/>
              </a:rPr>
              <a:t>Additional Information</a:t>
            </a:r>
          </a:p>
        </p:txBody>
      </p:sp>
      <p:sp>
        <p:nvSpPr>
          <p:cNvPr id="2" name="TextBox 1">
            <a:extLst>
              <a:ext uri="{FF2B5EF4-FFF2-40B4-BE49-F238E27FC236}">
                <a16:creationId xmlns:a16="http://schemas.microsoft.com/office/drawing/2014/main" id="{5CF1E1C2-11BF-4E9D-ADD8-FBA2F3949365}"/>
              </a:ext>
            </a:extLst>
          </p:cNvPr>
          <p:cNvSpPr txBox="1"/>
          <p:nvPr/>
        </p:nvSpPr>
        <p:spPr>
          <a:xfrm>
            <a:off x="4198886" y="592585"/>
            <a:ext cx="3375127" cy="1292662"/>
          </a:xfrm>
          <a:prstGeom prst="rect">
            <a:avLst/>
          </a:prstGeom>
          <a:noFill/>
          <a:ln w="38100">
            <a:solidFill>
              <a:schemeClr val="accent6">
                <a:lumMod val="75000"/>
              </a:schemeClr>
            </a:solidFill>
          </a:ln>
        </p:spPr>
        <p:txBody>
          <a:bodyPr wrap="square" rtlCol="0">
            <a:spAutoFit/>
          </a:bodyPr>
          <a:lstStyle/>
          <a:p>
            <a:pPr algn="ctr"/>
            <a:r>
              <a:rPr lang="en-GB" sz="1000" dirty="0">
                <a:latin typeface="Century Gothic" panose="020B0502020202020204" pitchFamily="34" charset="0"/>
              </a:rPr>
              <a:t>Forest school day – Tuesday: All children come to school in Forest school attire.  Minnows to bring their uniform to change into. </a:t>
            </a:r>
          </a:p>
          <a:p>
            <a:pPr algn="ctr"/>
            <a:endParaRPr lang="en-GB" sz="1000" dirty="0">
              <a:latin typeface="Century Gothic" panose="020B0502020202020204" pitchFamily="34" charset="0"/>
            </a:endParaRPr>
          </a:p>
          <a:p>
            <a:pPr algn="ctr"/>
            <a:r>
              <a:rPr lang="en-GB" sz="1000" dirty="0">
                <a:latin typeface="Century Gothic" panose="020B0502020202020204" pitchFamily="34" charset="0"/>
              </a:rPr>
              <a:t>PE day – Thursday:  Tiddlers to come to school in their PE kits.</a:t>
            </a:r>
          </a:p>
          <a:p>
            <a:pPr algn="ctr"/>
            <a:endParaRPr lang="en-GB" dirty="0">
              <a:latin typeface="Comic Sans MS" panose="030F0702030302020204" pitchFamily="66" charset="0"/>
            </a:endParaRPr>
          </a:p>
        </p:txBody>
      </p:sp>
      <p:sp>
        <p:nvSpPr>
          <p:cNvPr id="28" name="TextBox 27">
            <a:extLst>
              <a:ext uri="{FF2B5EF4-FFF2-40B4-BE49-F238E27FC236}">
                <a16:creationId xmlns:a16="http://schemas.microsoft.com/office/drawing/2014/main" id="{8D168BA8-D66E-4612-9483-F85547AAD9C1}"/>
              </a:ext>
            </a:extLst>
          </p:cNvPr>
          <p:cNvSpPr txBox="1"/>
          <p:nvPr/>
        </p:nvSpPr>
        <p:spPr>
          <a:xfrm>
            <a:off x="168322" y="2692163"/>
            <a:ext cx="3586873" cy="2862322"/>
          </a:xfrm>
          <a:prstGeom prst="rect">
            <a:avLst/>
          </a:prstGeom>
          <a:noFill/>
          <a:ln w="38100">
            <a:solidFill>
              <a:schemeClr val="accent6">
                <a:lumMod val="75000"/>
              </a:schemeClr>
            </a:solidFill>
          </a:ln>
        </p:spPr>
        <p:txBody>
          <a:bodyPr wrap="square" rtlCol="0">
            <a:spAutoFit/>
          </a:bodyPr>
          <a:lstStyle/>
          <a:p>
            <a:pPr algn="ctr"/>
            <a:r>
              <a:rPr lang="en-GB" dirty="0">
                <a:latin typeface="Century Gothic" panose="020B0502020202020204" pitchFamily="34" charset="0"/>
              </a:rPr>
              <a:t>Reading</a:t>
            </a:r>
          </a:p>
          <a:p>
            <a:pPr algn="ctr"/>
            <a:endParaRPr lang="en-GB" dirty="0">
              <a:latin typeface="Century Gothic" panose="020B0502020202020204" pitchFamily="34" charset="0"/>
            </a:endParaRPr>
          </a:p>
          <a:p>
            <a:pPr algn="ctr"/>
            <a:r>
              <a:rPr lang="en-GB" dirty="0">
                <a:latin typeface="Century Gothic" panose="020B0502020202020204" pitchFamily="34" charset="0"/>
              </a:rPr>
              <a:t>It is expected that children read regularly at home in order to continue making progress and to consolidate phonics sounds as well as building on comprehension skills. Please record your child’s reading in the reading journal. </a:t>
            </a:r>
          </a:p>
        </p:txBody>
      </p:sp>
      <p:pic>
        <p:nvPicPr>
          <p:cNvPr id="5122" name="Picture 2" descr="See the source image">
            <a:extLst>
              <a:ext uri="{FF2B5EF4-FFF2-40B4-BE49-F238E27FC236}">
                <a16:creationId xmlns:a16="http://schemas.microsoft.com/office/drawing/2014/main" id="{286FEF57-AB1E-4EAA-BCD6-B3D4A9810C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8886" y="1860023"/>
            <a:ext cx="3335320" cy="1033302"/>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See the source image">
            <a:extLst>
              <a:ext uri="{FF2B5EF4-FFF2-40B4-BE49-F238E27FC236}">
                <a16:creationId xmlns:a16="http://schemas.microsoft.com/office/drawing/2014/main" id="{4E258842-02BB-4648-83CA-774F2B9115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8871" y="392531"/>
            <a:ext cx="1744449" cy="20822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86613A6-CB2E-6771-B09D-A379645B762F}"/>
              </a:ext>
            </a:extLst>
          </p:cNvPr>
          <p:cNvSpPr txBox="1"/>
          <p:nvPr/>
        </p:nvSpPr>
        <p:spPr>
          <a:xfrm>
            <a:off x="8017705" y="2581567"/>
            <a:ext cx="4005973" cy="2585323"/>
          </a:xfrm>
          <a:prstGeom prst="rect">
            <a:avLst/>
          </a:prstGeom>
          <a:noFill/>
          <a:ln w="38100">
            <a:solidFill>
              <a:schemeClr val="accent6">
                <a:lumMod val="75000"/>
              </a:schemeClr>
            </a:solidFill>
          </a:ln>
        </p:spPr>
        <p:txBody>
          <a:bodyPr wrap="square" rtlCol="0">
            <a:spAutoFit/>
          </a:bodyPr>
          <a:lstStyle/>
          <a:p>
            <a:pPr algn="ctr"/>
            <a:r>
              <a:rPr lang="en-GB" dirty="0">
                <a:latin typeface="Century Gothic" panose="020B0502020202020204" pitchFamily="34" charset="0"/>
              </a:rPr>
              <a:t>Reminders</a:t>
            </a:r>
          </a:p>
          <a:p>
            <a:pPr algn="ctr"/>
            <a:endParaRPr lang="en-GB" dirty="0">
              <a:latin typeface="Century Gothic" panose="020B0502020202020204" pitchFamily="34" charset="0"/>
            </a:endParaRPr>
          </a:p>
          <a:p>
            <a:pPr algn="ctr"/>
            <a:r>
              <a:rPr lang="en-GB" dirty="0">
                <a:latin typeface="Century Gothic" panose="020B0502020202020204" pitchFamily="34" charset="0"/>
              </a:rPr>
              <a:t>Please email / call the office with questions you may have.  Sun hats to be worn when the weather is sunny. Mrs Haselgrove &amp; The Team will always make themselves available if you have any questions.</a:t>
            </a:r>
          </a:p>
        </p:txBody>
      </p:sp>
      <p:pic>
        <p:nvPicPr>
          <p:cNvPr id="6" name="Picture 5" descr="Smiling face alarm clock">
            <a:extLst>
              <a:ext uri="{FF2B5EF4-FFF2-40B4-BE49-F238E27FC236}">
                <a16:creationId xmlns:a16="http://schemas.microsoft.com/office/drawing/2014/main" id="{715F6644-8F29-16CF-6D0B-2D4D765544B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18347" y="392531"/>
            <a:ext cx="1956534" cy="1956534"/>
          </a:xfrm>
          <a:prstGeom prst="rect">
            <a:avLst/>
          </a:prstGeom>
        </p:spPr>
      </p:pic>
      <p:sp>
        <p:nvSpPr>
          <p:cNvPr id="5" name="TextBox 4">
            <a:extLst>
              <a:ext uri="{FF2B5EF4-FFF2-40B4-BE49-F238E27FC236}">
                <a16:creationId xmlns:a16="http://schemas.microsoft.com/office/drawing/2014/main" id="{3A777F53-3A06-DF00-EB3A-BFE7FEFB8E94}"/>
              </a:ext>
            </a:extLst>
          </p:cNvPr>
          <p:cNvSpPr txBox="1"/>
          <p:nvPr/>
        </p:nvSpPr>
        <p:spPr>
          <a:xfrm>
            <a:off x="4198886" y="2960434"/>
            <a:ext cx="3375127" cy="3139321"/>
          </a:xfrm>
          <a:prstGeom prst="rect">
            <a:avLst/>
          </a:prstGeom>
          <a:noFill/>
          <a:ln w="38100">
            <a:solidFill>
              <a:schemeClr val="accent6">
                <a:lumMod val="75000"/>
              </a:schemeClr>
            </a:solidFill>
          </a:ln>
        </p:spPr>
        <p:txBody>
          <a:bodyPr wrap="square" rtlCol="0">
            <a:spAutoFit/>
          </a:bodyPr>
          <a:lstStyle/>
          <a:p>
            <a:pPr algn="ctr"/>
            <a:r>
              <a:rPr lang="en-GB" dirty="0">
                <a:latin typeface="Century Gothic" panose="020B0502020202020204" pitchFamily="34" charset="0"/>
              </a:rPr>
              <a:t>Outdoor Learning</a:t>
            </a:r>
          </a:p>
          <a:p>
            <a:pPr algn="ctr"/>
            <a:endParaRPr lang="en-GB" dirty="0">
              <a:latin typeface="Century Gothic" panose="020B0502020202020204" pitchFamily="34" charset="0"/>
            </a:endParaRPr>
          </a:p>
          <a:p>
            <a:pPr algn="ctr"/>
            <a:r>
              <a:rPr lang="en-GB" dirty="0">
                <a:latin typeface="Century Gothic" panose="020B0502020202020204" pitchFamily="34" charset="0"/>
              </a:rPr>
              <a:t>Please ensure that your child has wellies and a wetsuit in school at all times.</a:t>
            </a:r>
          </a:p>
          <a:p>
            <a:pPr algn="ctr"/>
            <a:endParaRPr lang="en-GB" dirty="0">
              <a:latin typeface="Century Gothic" panose="020B0502020202020204" pitchFamily="34" charset="0"/>
            </a:endParaRPr>
          </a:p>
          <a:p>
            <a:pPr algn="ctr"/>
            <a:r>
              <a:rPr lang="en-GB" dirty="0">
                <a:latin typeface="Century Gothic" panose="020B0502020202020204" pitchFamily="34" charset="0"/>
              </a:rPr>
              <a:t>Please provide spare socks/underwear in your child’s P.E kits to use should they get wet outside. </a:t>
            </a:r>
          </a:p>
          <a:p>
            <a:pPr algn="ctr"/>
            <a:endParaRPr lang="en-GB" dirty="0">
              <a:latin typeface="Comic Sans MS" panose="030F0702030302020204" pitchFamily="66" charset="0"/>
            </a:endParaRPr>
          </a:p>
        </p:txBody>
      </p:sp>
    </p:spTree>
    <p:extLst>
      <p:ext uri="{BB962C8B-B14F-4D97-AF65-F5344CB8AC3E}">
        <p14:creationId xmlns:p14="http://schemas.microsoft.com/office/powerpoint/2010/main" val="175795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55F68D1-4E8C-4725-A576-488DF159158F}"/>
              </a:ext>
            </a:extLst>
          </p:cNvPr>
          <p:cNvSpPr txBox="1"/>
          <p:nvPr/>
        </p:nvSpPr>
        <p:spPr>
          <a:xfrm>
            <a:off x="2660072" y="189652"/>
            <a:ext cx="6871855" cy="646331"/>
          </a:xfrm>
          <a:prstGeom prst="rect">
            <a:avLst/>
          </a:prstGeom>
          <a:noFill/>
        </p:spPr>
        <p:txBody>
          <a:bodyPr wrap="square" rtlCol="0">
            <a:spAutoFit/>
          </a:bodyPr>
          <a:lstStyle/>
          <a:p>
            <a:pPr algn="ctr"/>
            <a:r>
              <a:rPr lang="en-GB" sz="3600" dirty="0">
                <a:latin typeface="Century Gothic" panose="020B0502020202020204" pitchFamily="34" charset="0"/>
              </a:rPr>
              <a:t>Useful Links</a:t>
            </a:r>
          </a:p>
        </p:txBody>
      </p:sp>
      <p:sp>
        <p:nvSpPr>
          <p:cNvPr id="5" name="TextBox 1">
            <a:extLst>
              <a:ext uri="{FF2B5EF4-FFF2-40B4-BE49-F238E27FC236}">
                <a16:creationId xmlns:a16="http://schemas.microsoft.com/office/drawing/2014/main" id="{F1810175-969B-3DAC-181A-D716A9D7D88F}"/>
              </a:ext>
            </a:extLst>
          </p:cNvPr>
          <p:cNvSpPr txBox="1"/>
          <p:nvPr/>
        </p:nvSpPr>
        <p:spPr>
          <a:xfrm>
            <a:off x="649909" y="1134885"/>
            <a:ext cx="6006283" cy="4093428"/>
          </a:xfrm>
          <a:prstGeom prst="rect">
            <a:avLst/>
          </a:prstGeom>
          <a:solidFill>
            <a:schemeClr val="accent6">
              <a:lumMod val="75000"/>
              <a:alpha val="65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000" b="1" dirty="0">
                <a:latin typeface="Century Gothic" panose="020B0502020202020204" pitchFamily="34" charset="0"/>
              </a:rPr>
              <a:t>Oxford Owl </a:t>
            </a:r>
          </a:p>
          <a:p>
            <a:pPr algn="ctr"/>
            <a:r>
              <a:rPr lang="en-GB" sz="2000" dirty="0">
                <a:latin typeface="Century Gothic" panose="020B0502020202020204" pitchFamily="34" charset="0"/>
              </a:rPr>
              <a:t>Oxford Owl is a fabulous resource for many subject areas and offers a very good reading range with many free resources. </a:t>
            </a:r>
          </a:p>
          <a:p>
            <a:pPr algn="ctr"/>
            <a:endParaRPr lang="en-GB" sz="2000" dirty="0">
              <a:latin typeface="Century Gothic" panose="020B0502020202020204" pitchFamily="34" charset="0"/>
            </a:endParaRPr>
          </a:p>
          <a:p>
            <a:pPr algn="ctr"/>
            <a:r>
              <a:rPr lang="en-GB" sz="2000" dirty="0">
                <a:latin typeface="Century Gothic" panose="020B0502020202020204" pitchFamily="34" charset="0"/>
              </a:rPr>
              <a:t>Please follow this link: </a:t>
            </a:r>
            <a:r>
              <a:rPr lang="en-GB" sz="2000" dirty="0">
                <a:solidFill>
                  <a:srgbClr val="C00000"/>
                </a:solidFill>
                <a:latin typeface="Century Gothic" panose="020B0502020202020204" pitchFamily="34" charset="0"/>
                <a:hlinkClick r:id="rId2">
                  <a:extLst>
                    <a:ext uri="{A12FA001-AC4F-418D-AE19-62706E023703}">
                      <ahyp:hlinkClr xmlns:ahyp="http://schemas.microsoft.com/office/drawing/2018/hyperlinkcolor" val="tx"/>
                    </a:ext>
                  </a:extLst>
                </a:hlinkClick>
              </a:rPr>
              <a:t>https://www.oxfordowl.co.uk/user/sign_up.html</a:t>
            </a:r>
            <a:r>
              <a:rPr lang="en-GB" sz="2000" dirty="0">
                <a:latin typeface="Century Gothic" panose="020B0502020202020204" pitchFamily="34" charset="0"/>
              </a:rPr>
              <a:t>  </a:t>
            </a:r>
          </a:p>
          <a:p>
            <a:pPr algn="ctr"/>
            <a:r>
              <a:rPr lang="en-GB" sz="2000" dirty="0">
                <a:latin typeface="Century Gothic" panose="020B0502020202020204" pitchFamily="34" charset="0"/>
              </a:rPr>
              <a:t>which will allow you to create a home login with Oxford Owl. Once you have joined up and signed in, please follow this link: </a:t>
            </a:r>
            <a:r>
              <a:rPr lang="en-GB" sz="2000" dirty="0">
                <a:solidFill>
                  <a:srgbClr val="C00000"/>
                </a:solidFill>
                <a:latin typeface="Century Gothic" panose="020B0502020202020204" pitchFamily="34" charset="0"/>
                <a:hlinkClick r:id="rId3">
                  <a:extLst>
                    <a:ext uri="{A12FA001-AC4F-418D-AE19-62706E023703}">
                      <ahyp:hlinkClr xmlns:ahyp="http://schemas.microsoft.com/office/drawing/2018/hyperlinkcolor" val="tx"/>
                    </a:ext>
                  </a:extLst>
                </a:hlinkClick>
              </a:rPr>
              <a:t>Free eBook library | Oxford Owl from Oxford University Press</a:t>
            </a:r>
            <a:r>
              <a:rPr lang="en-GB" sz="2000" dirty="0">
                <a:solidFill>
                  <a:srgbClr val="C00000"/>
                </a:solidFill>
                <a:latin typeface="Century Gothic" panose="020B0502020202020204" pitchFamily="34" charset="0"/>
              </a:rPr>
              <a:t> </a:t>
            </a:r>
            <a:r>
              <a:rPr lang="en-GB" sz="2000" dirty="0">
                <a:latin typeface="Century Gothic" panose="020B0502020202020204" pitchFamily="34" charset="0"/>
              </a:rPr>
              <a:t>This will take you to the eBooks suitable for sharing at home. </a:t>
            </a:r>
            <a:endParaRPr lang="en-GB" sz="1400" dirty="0">
              <a:latin typeface="Century Gothic" panose="020B0502020202020204" pitchFamily="34" charset="0"/>
            </a:endParaRPr>
          </a:p>
        </p:txBody>
      </p:sp>
      <p:sp>
        <p:nvSpPr>
          <p:cNvPr id="6" name="TextBox 1">
            <a:extLst>
              <a:ext uri="{FF2B5EF4-FFF2-40B4-BE49-F238E27FC236}">
                <a16:creationId xmlns:a16="http://schemas.microsoft.com/office/drawing/2014/main" id="{8F0BF396-8107-7226-2760-4871AB60202B}"/>
              </a:ext>
            </a:extLst>
          </p:cNvPr>
          <p:cNvSpPr txBox="1"/>
          <p:nvPr/>
        </p:nvSpPr>
        <p:spPr>
          <a:xfrm>
            <a:off x="7209163" y="1134885"/>
            <a:ext cx="4332928" cy="2062103"/>
          </a:xfrm>
          <a:prstGeom prst="rect">
            <a:avLst/>
          </a:prstGeom>
          <a:solidFill>
            <a:schemeClr val="accent6">
              <a:lumMod val="75000"/>
              <a:alpha val="65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000" b="1" dirty="0">
                <a:latin typeface="Century Gothic" panose="020B0502020202020204" pitchFamily="34" charset="0"/>
              </a:rPr>
              <a:t>Phonics play</a:t>
            </a:r>
          </a:p>
          <a:p>
            <a:pPr algn="ctr"/>
            <a:r>
              <a:rPr lang="en-GB" sz="2000" dirty="0">
                <a:latin typeface="Century Gothic" panose="020B0502020202020204" pitchFamily="34" charset="0"/>
              </a:rPr>
              <a:t>A site packed with interactive phonics games which is great for child development within phonics</a:t>
            </a:r>
          </a:p>
          <a:p>
            <a:pPr algn="ctr"/>
            <a:r>
              <a:rPr lang="en-GB" sz="1400" dirty="0">
                <a:latin typeface="Century Gothic" panose="020B0502020202020204" pitchFamily="34" charset="0"/>
              </a:rPr>
              <a:t> </a:t>
            </a:r>
            <a:r>
              <a:rPr lang="en-GB" sz="1400" dirty="0">
                <a:solidFill>
                  <a:srgbClr val="C00000"/>
                </a:solidFill>
                <a:latin typeface="Century Gothic" panose="020B0502020202020204" pitchFamily="34" charset="0"/>
                <a:hlinkClick r:id="rId4">
                  <a:extLst>
                    <a:ext uri="{A12FA001-AC4F-418D-AE19-62706E023703}">
                      <ahyp:hlinkClr xmlns:ahyp="http://schemas.microsoft.com/office/drawing/2018/hyperlinkcolor" val="tx"/>
                    </a:ext>
                  </a:extLst>
                </a:hlinkClick>
              </a:rPr>
              <a:t>https://www.phonicsplay.co.uk/</a:t>
            </a:r>
            <a:endParaRPr lang="en-GB" sz="1400" dirty="0">
              <a:solidFill>
                <a:srgbClr val="C00000"/>
              </a:solidFill>
              <a:latin typeface="Century Gothic" panose="020B0502020202020204" pitchFamily="34" charset="0"/>
            </a:endParaRPr>
          </a:p>
          <a:p>
            <a:pPr algn="ctr"/>
            <a:endParaRPr lang="en-GB" sz="1400" dirty="0">
              <a:latin typeface="Century Gothic" panose="020B0502020202020204" pitchFamily="34" charset="0"/>
            </a:endParaRPr>
          </a:p>
        </p:txBody>
      </p:sp>
      <p:sp>
        <p:nvSpPr>
          <p:cNvPr id="7" name="TextBox 1">
            <a:extLst>
              <a:ext uri="{FF2B5EF4-FFF2-40B4-BE49-F238E27FC236}">
                <a16:creationId xmlns:a16="http://schemas.microsoft.com/office/drawing/2014/main" id="{611B6AD7-12BF-E1F7-EBE0-0C7A47994220}"/>
              </a:ext>
            </a:extLst>
          </p:cNvPr>
          <p:cNvSpPr txBox="1"/>
          <p:nvPr/>
        </p:nvSpPr>
        <p:spPr>
          <a:xfrm>
            <a:off x="7209163" y="3597097"/>
            <a:ext cx="4332928" cy="1631216"/>
          </a:xfrm>
          <a:prstGeom prst="rect">
            <a:avLst/>
          </a:prstGeom>
          <a:solidFill>
            <a:schemeClr val="accent6">
              <a:lumMod val="75000"/>
              <a:alpha val="65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000" b="1" u="sng" dirty="0">
                <a:latin typeface="Century Gothic" panose="020B0502020202020204" pitchFamily="34" charset="0"/>
                <a:hlinkClick r:id="rId5">
                  <a:extLst>
                    <a:ext uri="{A12FA001-AC4F-418D-AE19-62706E023703}">
                      <ahyp:hlinkClr xmlns:ahyp="http://schemas.microsoft.com/office/drawing/2018/hyperlinkcolor" val="tx"/>
                    </a:ext>
                  </a:extLst>
                </a:hlinkClick>
              </a:rPr>
              <a:t>Top Marks </a:t>
            </a:r>
          </a:p>
          <a:p>
            <a:pPr algn="ctr"/>
            <a:r>
              <a:rPr lang="en-GB" sz="2000" dirty="0">
                <a:latin typeface="Century Gothic" panose="020B0502020202020204" pitchFamily="34" charset="0"/>
              </a:rPr>
              <a:t>Play these fun Maths Games for 3-5 year olds</a:t>
            </a:r>
            <a:endParaRPr lang="en-GB" sz="2000" dirty="0">
              <a:solidFill>
                <a:srgbClr val="568E64"/>
              </a:solidFill>
              <a:latin typeface="Century Gothic" panose="020B0502020202020204" pitchFamily="34" charset="0"/>
              <a:hlinkClick r:id="" action="ppaction://noaction">
                <a:extLst>
                  <a:ext uri="{A12FA001-AC4F-418D-AE19-62706E023703}">
                    <ahyp:hlinkClr xmlns:ahyp="http://schemas.microsoft.com/office/drawing/2018/hyperlinkcolor" val="tx"/>
                  </a:ext>
                </a:extLst>
              </a:hlinkClick>
            </a:endParaRPr>
          </a:p>
          <a:p>
            <a:pPr algn="ctr"/>
            <a:r>
              <a:rPr lang="en-GB" sz="2000" dirty="0">
                <a:solidFill>
                  <a:srgbClr val="C00000"/>
                </a:solidFill>
                <a:latin typeface="Century Gothic" panose="020B0502020202020204" pitchFamily="34" charset="0"/>
                <a:hlinkClick r:id="" action="ppaction://noaction">
                  <a:extLst>
                    <a:ext uri="{A12FA001-AC4F-418D-AE19-62706E023703}">
                      <ahyp:hlinkClr xmlns:ahyp="http://schemas.microsoft.com/office/drawing/2018/hyperlinkcolor" val="tx"/>
                    </a:ext>
                  </a:extLst>
                </a:hlinkClick>
              </a:rPr>
              <a:t>https://www.topmarks.co.uk/maths-games/3-5-years/counting</a:t>
            </a:r>
            <a:endParaRPr lang="en-GB" sz="2000" dirty="0">
              <a:solidFill>
                <a:srgbClr val="C00000"/>
              </a:solidFill>
              <a:latin typeface="Century Gothic" panose="020B0502020202020204" pitchFamily="34" charset="0"/>
            </a:endParaRPr>
          </a:p>
        </p:txBody>
      </p:sp>
    </p:spTree>
    <p:extLst>
      <p:ext uri="{BB962C8B-B14F-4D97-AF65-F5344CB8AC3E}">
        <p14:creationId xmlns:p14="http://schemas.microsoft.com/office/powerpoint/2010/main" val="4273585599"/>
      </p:ext>
    </p:extLst>
  </p:cSld>
  <p:clrMapOvr>
    <a:masterClrMapping/>
  </p:clrMapOvr>
</p:sld>
</file>

<file path=ppt/theme/theme1.xml><?xml version="1.0" encoding="utf-8"?>
<a:theme xmlns:a="http://schemas.openxmlformats.org/drawingml/2006/main" name="BrushVTI">
  <a:themeElements>
    <a:clrScheme name="AnalogousFromLightSeed_2SEEDS">
      <a:dk1>
        <a:srgbClr val="000000"/>
      </a:dk1>
      <a:lt1>
        <a:srgbClr val="FFFFFF"/>
      </a:lt1>
      <a:dk2>
        <a:srgbClr val="37371F"/>
      </a:dk2>
      <a:lt2>
        <a:srgbClr val="E8E6E2"/>
      </a:lt2>
      <a:accent1>
        <a:srgbClr val="7295C6"/>
      </a:accent1>
      <a:accent2>
        <a:srgbClr val="6BADBB"/>
      </a:accent2>
      <a:accent3>
        <a:srgbClr val="8C8CD1"/>
      </a:accent3>
      <a:accent4>
        <a:srgbClr val="C67C72"/>
      </a:accent4>
      <a:accent5>
        <a:srgbClr val="C49B6C"/>
      </a:accent5>
      <a:accent6>
        <a:srgbClr val="A8A461"/>
      </a:accent6>
      <a:hlink>
        <a:srgbClr val="987F5C"/>
      </a:hlink>
      <a:folHlink>
        <a:srgbClr val="7F7F7F"/>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1791</TotalTime>
  <Words>1154</Words>
  <Application>Microsoft Office PowerPoint</Application>
  <PresentationFormat>Widescreen</PresentationFormat>
  <Paragraphs>63</Paragraphs>
  <Slides>7</Slides>
  <Notes>0</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7</vt:i4>
      </vt:variant>
    </vt:vector>
  </HeadingPairs>
  <TitlesOfParts>
    <vt:vector size="18" baseType="lpstr">
      <vt:lpstr>MS Mincho</vt:lpstr>
      <vt:lpstr>Arial</vt:lpstr>
      <vt:lpstr>Calibri</vt:lpstr>
      <vt:lpstr>Calibri Light</vt:lpstr>
      <vt:lpstr>Century Gothic</vt:lpstr>
      <vt:lpstr>Comic Sans MS</vt:lpstr>
      <vt:lpstr>Rockwell</vt:lpstr>
      <vt:lpstr>Times New Roman</vt:lpstr>
      <vt:lpstr>BrushVTI</vt:lpstr>
      <vt:lpstr>Office Theme</vt:lpstr>
      <vt:lpstr>Gallery</vt:lpstr>
      <vt:lpstr>Do you want to be my friend?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Dynasties: Through the Ages</dc:title>
  <dc:creator>Z Rann</dc:creator>
  <cp:lastModifiedBy>Holly Haselgrove</cp:lastModifiedBy>
  <cp:revision>21</cp:revision>
  <dcterms:created xsi:type="dcterms:W3CDTF">2022-01-04T12:20:20Z</dcterms:created>
  <dcterms:modified xsi:type="dcterms:W3CDTF">2023-09-19T10:35:33Z</dcterms:modified>
</cp:coreProperties>
</file>