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8" r:id="rId1"/>
  </p:sldMasterIdLst>
  <p:notesMasterIdLst>
    <p:notesMasterId r:id="rId12"/>
  </p:notesMasterIdLst>
  <p:sldIdLst>
    <p:sldId id="256" r:id="rId2"/>
    <p:sldId id="294" r:id="rId3"/>
    <p:sldId id="267" r:id="rId4"/>
    <p:sldId id="300" r:id="rId5"/>
    <p:sldId id="298" r:id="rId6"/>
    <p:sldId id="264" r:id="rId7"/>
    <p:sldId id="297" r:id="rId8"/>
    <p:sldId id="260" r:id="rId9"/>
    <p:sldId id="259" r:id="rId10"/>
    <p:sldId id="301"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DC5"/>
    <a:srgbClr val="F4AD2C"/>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A6AEA3-6846-49BC-8FDE-C80ADCBD22A6}">
  <a:tblStyle styleId="{DCA6AEA3-6846-49BC-8FDE-C80ADCBD22A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BB7251C-6D03-4B44-844D-2621CBCEED7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p:cViewPr varScale="1">
        <p:scale>
          <a:sx n="108" d="100"/>
          <a:sy n="108" d="100"/>
        </p:scale>
        <p:origin x="667"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41a98d52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5315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68747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5"/>
            <a:ext cx="9144000" cy="5143500"/>
          </a:xfrm>
          <a:prstGeom prst="rect">
            <a:avLst/>
          </a:prstGeom>
          <a:noFill/>
          <a:ln>
            <a:noFill/>
          </a:ln>
        </p:spPr>
      </p:pic>
      <p:sp>
        <p:nvSpPr>
          <p:cNvPr id="11" name="Google Shape;11;p2"/>
          <p:cNvSpPr/>
          <p:nvPr/>
        </p:nvSpPr>
        <p:spPr>
          <a:xfrm>
            <a:off x="1630650" y="1333450"/>
            <a:ext cx="5882700" cy="2476500"/>
          </a:xfrm>
          <a:prstGeom prst="rect">
            <a:avLst/>
          </a:prstGeom>
          <a:solidFill>
            <a:schemeClr val="lt1"/>
          </a:solidFill>
          <a:ln>
            <a:noFill/>
          </a:ln>
          <a:effectLst>
            <a:outerShdw blurRad="285750" algn="bl" rotWithShape="0">
              <a:srgbClr val="054C3A">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1828800" y="1493525"/>
            <a:ext cx="5486400" cy="21564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 Triceratops">
  <p:cSld name="BLANK_1_1_1_1">
    <p:spTree>
      <p:nvGrpSpPr>
        <p:cNvPr id="1" name="Shape 102"/>
        <p:cNvGrpSpPr/>
        <p:nvPr/>
      </p:nvGrpSpPr>
      <p:grpSpPr>
        <a:xfrm>
          <a:off x="0" y="0"/>
          <a:ext cx="0" cy="0"/>
          <a:chOff x="0" y="0"/>
          <a:chExt cx="0" cy="0"/>
        </a:xfrm>
      </p:grpSpPr>
      <p:pic>
        <p:nvPicPr>
          <p:cNvPr id="103" name="Google Shape;103;p20"/>
          <p:cNvPicPr preferRelativeResize="0"/>
          <p:nvPr/>
        </p:nvPicPr>
        <p:blipFill>
          <a:blip r:embed="rId2">
            <a:alphaModFix/>
          </a:blip>
          <a:stretch>
            <a:fillRect/>
          </a:stretch>
        </p:blipFill>
        <p:spPr>
          <a:xfrm>
            <a:off x="0" y="0"/>
            <a:ext cx="9144000" cy="5143513"/>
          </a:xfrm>
          <a:prstGeom prst="rect">
            <a:avLst/>
          </a:prstGeom>
          <a:noFill/>
          <a:ln>
            <a:noFill/>
          </a:ln>
        </p:spPr>
      </p:pic>
      <p:sp>
        <p:nvSpPr>
          <p:cNvPr id="104" name="Google Shape;104;p20"/>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34593-DF43-4ECF-B6A9-512A604E21E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485E436-774D-4A93-8445-C4116563EB8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4BFB38-608D-41B9-AEDC-C2F372D38015}"/>
              </a:ext>
            </a:extLst>
          </p:cNvPr>
          <p:cNvSpPr>
            <a:spLocks noGrp="1"/>
          </p:cNvSpPr>
          <p:nvPr>
            <p:ph type="dt" sz="half" idx="10"/>
          </p:nvPr>
        </p:nvSpPr>
        <p:spPr/>
        <p:txBody>
          <a:bodyPr/>
          <a:lstStyle/>
          <a:p>
            <a:fld id="{8AA59478-A2D7-40F7-890D-266B8520621F}" type="datetimeFigureOut">
              <a:rPr lang="en-GB" smtClean="0"/>
              <a:t>12/12/2023</a:t>
            </a:fld>
            <a:endParaRPr lang="en-GB"/>
          </a:p>
        </p:txBody>
      </p:sp>
      <p:sp>
        <p:nvSpPr>
          <p:cNvPr id="5" name="Footer Placeholder 4">
            <a:extLst>
              <a:ext uri="{FF2B5EF4-FFF2-40B4-BE49-F238E27FC236}">
                <a16:creationId xmlns:a16="http://schemas.microsoft.com/office/drawing/2014/main" id="{B7876F2E-70E0-4F88-B712-78316BCE0D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643B5B-01EE-4C03-BCEA-0410935A6832}"/>
              </a:ext>
            </a:extLst>
          </p:cNvPr>
          <p:cNvSpPr>
            <a:spLocks noGrp="1"/>
          </p:cNvSpPr>
          <p:nvPr>
            <p:ph type="sldNum" sz="quarter" idx="12"/>
          </p:nvPr>
        </p:nvSpPr>
        <p:spPr/>
        <p:txBody>
          <a:bodyPr/>
          <a:lstStyle/>
          <a:p>
            <a:fld id="{0713446C-CFC4-44BC-A9AA-ECE0A74D13C1}" type="slidenum">
              <a:rPr lang="en-GB" smtClean="0"/>
              <a:t>‹#›</a:t>
            </a:fld>
            <a:endParaRPr lang="en-GB"/>
          </a:p>
        </p:txBody>
      </p:sp>
    </p:spTree>
    <p:extLst>
      <p:ext uri="{BB962C8B-B14F-4D97-AF65-F5344CB8AC3E}">
        <p14:creationId xmlns:p14="http://schemas.microsoft.com/office/powerpoint/2010/main" val="115408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48580-D78D-473C-A04B-8E3C1E734F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DCAF38-A2BE-4C10-980B-D4DF971743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54F6FE-9EE1-4B27-85A0-A390BC55529D}"/>
              </a:ext>
            </a:extLst>
          </p:cNvPr>
          <p:cNvSpPr>
            <a:spLocks noGrp="1"/>
          </p:cNvSpPr>
          <p:nvPr>
            <p:ph type="dt" sz="half" idx="10"/>
          </p:nvPr>
        </p:nvSpPr>
        <p:spPr/>
        <p:txBody>
          <a:bodyPr/>
          <a:lstStyle/>
          <a:p>
            <a:fld id="{8AA59478-A2D7-40F7-890D-266B8520621F}" type="datetimeFigureOut">
              <a:rPr lang="en-GB" smtClean="0"/>
              <a:t>12/12/2023</a:t>
            </a:fld>
            <a:endParaRPr lang="en-GB"/>
          </a:p>
        </p:txBody>
      </p:sp>
      <p:sp>
        <p:nvSpPr>
          <p:cNvPr id="5" name="Footer Placeholder 4">
            <a:extLst>
              <a:ext uri="{FF2B5EF4-FFF2-40B4-BE49-F238E27FC236}">
                <a16:creationId xmlns:a16="http://schemas.microsoft.com/office/drawing/2014/main" id="{64AFFFA5-1E62-4AFC-A9B9-4EFF4739DC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753C8A-140E-473C-A000-57D830D2289A}"/>
              </a:ext>
            </a:extLst>
          </p:cNvPr>
          <p:cNvSpPr>
            <a:spLocks noGrp="1"/>
          </p:cNvSpPr>
          <p:nvPr>
            <p:ph type="sldNum" sz="quarter" idx="12"/>
          </p:nvPr>
        </p:nvSpPr>
        <p:spPr/>
        <p:txBody>
          <a:bodyPr/>
          <a:lstStyle/>
          <a:p>
            <a:fld id="{0713446C-CFC4-44BC-A9AA-ECE0A74D13C1}" type="slidenum">
              <a:rPr lang="en-GB" smtClean="0"/>
              <a:t>‹#›</a:t>
            </a:fld>
            <a:endParaRPr lang="en-GB"/>
          </a:p>
        </p:txBody>
      </p:sp>
    </p:spTree>
    <p:extLst>
      <p:ext uri="{BB962C8B-B14F-4D97-AF65-F5344CB8AC3E}">
        <p14:creationId xmlns:p14="http://schemas.microsoft.com/office/powerpoint/2010/main" val="582948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82050" y="1127750"/>
            <a:ext cx="6979800" cy="33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1pPr>
            <a:lvl2pPr lvl="1"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2pPr>
            <a:lvl3pPr lvl="2"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3pPr>
            <a:lvl4pPr lvl="3"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4pPr>
            <a:lvl5pPr lvl="4"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5pPr>
            <a:lvl6pPr lvl="5"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6pPr>
            <a:lvl7pPr lvl="6"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7pPr>
            <a:lvl8pPr lvl="7"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8pPr>
            <a:lvl9pPr lvl="8"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body" idx="1"/>
          </p:nvPr>
        </p:nvSpPr>
        <p:spPr>
          <a:xfrm>
            <a:off x="1082050" y="1633651"/>
            <a:ext cx="6979800" cy="23592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600"/>
              </a:spcBef>
              <a:spcAft>
                <a:spcPts val="0"/>
              </a:spcAft>
              <a:buClr>
                <a:schemeClr val="accent2"/>
              </a:buClr>
              <a:buSzPts val="2000"/>
              <a:buFont typeface="Bellota Text"/>
              <a:buChar char="●"/>
              <a:defRPr sz="2000">
                <a:solidFill>
                  <a:schemeClr val="dk1"/>
                </a:solidFill>
                <a:latin typeface="Bellota Text"/>
                <a:ea typeface="Bellota Text"/>
                <a:cs typeface="Bellota Text"/>
                <a:sym typeface="Bellota Text"/>
              </a:defRPr>
            </a:lvl1pPr>
            <a:lvl2pPr marL="914400" lvl="1" indent="-355600" rtl="0">
              <a:lnSpc>
                <a:spcPct val="115000"/>
              </a:lnSpc>
              <a:spcBef>
                <a:spcPts val="0"/>
              </a:spcBef>
              <a:spcAft>
                <a:spcPts val="0"/>
              </a:spcAft>
              <a:buClr>
                <a:schemeClr val="accent3"/>
              </a:buClr>
              <a:buSzPts val="2000"/>
              <a:buFont typeface="Bellota Text"/>
              <a:buChar char="○"/>
              <a:defRPr sz="2000">
                <a:solidFill>
                  <a:schemeClr val="dk1"/>
                </a:solidFill>
                <a:latin typeface="Bellota Text"/>
                <a:ea typeface="Bellota Text"/>
                <a:cs typeface="Bellota Text"/>
                <a:sym typeface="Bellota Text"/>
              </a:defRPr>
            </a:lvl2pPr>
            <a:lvl3pPr marL="1371600" lvl="2" indent="-355600" rtl="0">
              <a:lnSpc>
                <a:spcPct val="115000"/>
              </a:lnSpc>
              <a:spcBef>
                <a:spcPts val="0"/>
              </a:spcBef>
              <a:spcAft>
                <a:spcPts val="0"/>
              </a:spcAft>
              <a:buClr>
                <a:schemeClr val="accent1"/>
              </a:buClr>
              <a:buSzPts val="2000"/>
              <a:buFont typeface="Bellota Text"/>
              <a:buChar char="■"/>
              <a:defRPr sz="2000">
                <a:solidFill>
                  <a:schemeClr val="dk1"/>
                </a:solidFill>
                <a:latin typeface="Bellota Text"/>
                <a:ea typeface="Bellota Text"/>
                <a:cs typeface="Bellota Text"/>
                <a:sym typeface="Bellota Text"/>
              </a:defRPr>
            </a:lvl3pPr>
            <a:lvl4pPr marL="1828800" lvl="3" indent="-355600" rtl="0">
              <a:lnSpc>
                <a:spcPct val="115000"/>
              </a:lnSpc>
              <a:spcBef>
                <a:spcPts val="0"/>
              </a:spcBef>
              <a:spcAft>
                <a:spcPts val="0"/>
              </a:spcAft>
              <a:buClr>
                <a:schemeClr val="dk1"/>
              </a:buClr>
              <a:buSzPts val="2000"/>
              <a:buFont typeface="Bellota Text"/>
              <a:buChar char="●"/>
              <a:defRPr sz="2000">
                <a:solidFill>
                  <a:schemeClr val="dk1"/>
                </a:solidFill>
                <a:latin typeface="Bellota Text"/>
                <a:ea typeface="Bellota Text"/>
                <a:cs typeface="Bellota Text"/>
                <a:sym typeface="Bellota Text"/>
              </a:defRPr>
            </a:lvl4pPr>
            <a:lvl5pPr marL="2286000" lvl="4" indent="-355600" rtl="0">
              <a:lnSpc>
                <a:spcPct val="115000"/>
              </a:lnSpc>
              <a:spcBef>
                <a:spcPts val="0"/>
              </a:spcBef>
              <a:spcAft>
                <a:spcPts val="0"/>
              </a:spcAft>
              <a:buClr>
                <a:schemeClr val="dk1"/>
              </a:buClr>
              <a:buSzPts val="2000"/>
              <a:buFont typeface="Bellota Text"/>
              <a:buChar char="○"/>
              <a:defRPr sz="2000">
                <a:solidFill>
                  <a:schemeClr val="dk1"/>
                </a:solidFill>
                <a:latin typeface="Bellota Text"/>
                <a:ea typeface="Bellota Text"/>
                <a:cs typeface="Bellota Text"/>
                <a:sym typeface="Bellota Text"/>
              </a:defRPr>
            </a:lvl5pPr>
            <a:lvl6pPr marL="2743200" lvl="5" indent="-355600" rtl="0">
              <a:lnSpc>
                <a:spcPct val="115000"/>
              </a:lnSpc>
              <a:spcBef>
                <a:spcPts val="0"/>
              </a:spcBef>
              <a:spcAft>
                <a:spcPts val="0"/>
              </a:spcAft>
              <a:buClr>
                <a:schemeClr val="dk1"/>
              </a:buClr>
              <a:buSzPts val="2000"/>
              <a:buFont typeface="Bellota Text"/>
              <a:buChar char="■"/>
              <a:defRPr sz="2000">
                <a:solidFill>
                  <a:schemeClr val="dk1"/>
                </a:solidFill>
                <a:latin typeface="Bellota Text"/>
                <a:ea typeface="Bellota Text"/>
                <a:cs typeface="Bellota Text"/>
                <a:sym typeface="Bellota Text"/>
              </a:defRPr>
            </a:lvl6pPr>
            <a:lvl7pPr marL="3200400" lvl="6" indent="-355600" rtl="0">
              <a:lnSpc>
                <a:spcPct val="115000"/>
              </a:lnSpc>
              <a:spcBef>
                <a:spcPts val="0"/>
              </a:spcBef>
              <a:spcAft>
                <a:spcPts val="0"/>
              </a:spcAft>
              <a:buClr>
                <a:schemeClr val="dk1"/>
              </a:buClr>
              <a:buSzPts val="2000"/>
              <a:buFont typeface="Bellota Text"/>
              <a:buChar char="●"/>
              <a:defRPr sz="2000">
                <a:solidFill>
                  <a:schemeClr val="dk1"/>
                </a:solidFill>
                <a:latin typeface="Bellota Text"/>
                <a:ea typeface="Bellota Text"/>
                <a:cs typeface="Bellota Text"/>
                <a:sym typeface="Bellota Text"/>
              </a:defRPr>
            </a:lvl7pPr>
            <a:lvl8pPr marL="3657600" lvl="7" indent="-355600" rtl="0">
              <a:lnSpc>
                <a:spcPct val="115000"/>
              </a:lnSpc>
              <a:spcBef>
                <a:spcPts val="0"/>
              </a:spcBef>
              <a:spcAft>
                <a:spcPts val="0"/>
              </a:spcAft>
              <a:buClr>
                <a:schemeClr val="dk1"/>
              </a:buClr>
              <a:buSzPts val="2000"/>
              <a:buFont typeface="Bellota Text"/>
              <a:buChar char="○"/>
              <a:defRPr sz="2000">
                <a:solidFill>
                  <a:schemeClr val="dk1"/>
                </a:solidFill>
                <a:latin typeface="Bellota Text"/>
                <a:ea typeface="Bellota Text"/>
                <a:cs typeface="Bellota Text"/>
                <a:sym typeface="Bellota Text"/>
              </a:defRPr>
            </a:lvl8pPr>
            <a:lvl9pPr marL="4114800" lvl="8" indent="-355600" rtl="0">
              <a:lnSpc>
                <a:spcPct val="115000"/>
              </a:lnSpc>
              <a:spcBef>
                <a:spcPts val="0"/>
              </a:spcBef>
              <a:spcAft>
                <a:spcPts val="0"/>
              </a:spcAft>
              <a:buClr>
                <a:schemeClr val="dk1"/>
              </a:buClr>
              <a:buSzPts val="2000"/>
              <a:buFont typeface="Bellota Text"/>
              <a:buChar char="■"/>
              <a:defRPr sz="2000">
                <a:solidFill>
                  <a:schemeClr val="dk1"/>
                </a:solidFill>
                <a:latin typeface="Bellota Text"/>
                <a:ea typeface="Bellota Text"/>
                <a:cs typeface="Bellota Text"/>
                <a:sym typeface="Bellota Text"/>
              </a:defRPr>
            </a:lvl9pPr>
          </a:lstStyle>
          <a:p>
            <a:endParaRPr/>
          </a:p>
        </p:txBody>
      </p:sp>
      <p:sp>
        <p:nvSpPr>
          <p:cNvPr id="8" name="Google Shape;8;p1"/>
          <p:cNvSpPr txBox="1">
            <a:spLocks noGrp="1"/>
          </p:cNvSpPr>
          <p:nvPr>
            <p:ph type="sldNum" idx="12"/>
          </p:nvPr>
        </p:nvSpPr>
        <p:spPr>
          <a:xfrm>
            <a:off x="4297650" y="4749851"/>
            <a:ext cx="548700" cy="393600"/>
          </a:xfrm>
          <a:prstGeom prst="rect">
            <a:avLst/>
          </a:prstGeom>
          <a:noFill/>
          <a:ln>
            <a:noFill/>
          </a:ln>
        </p:spPr>
        <p:txBody>
          <a:bodyPr spcFirstLastPara="1" wrap="square" lIns="0" tIns="0" rIns="0" bIns="0" anchor="ctr" anchorCtr="0">
            <a:noAutofit/>
          </a:bodyPr>
          <a:lstStyle>
            <a:lvl1pPr lvl="0" algn="ctr" rtl="0">
              <a:buNone/>
              <a:defRPr sz="1300" b="1">
                <a:solidFill>
                  <a:schemeClr val="dk2"/>
                </a:solidFill>
                <a:latin typeface="Catamaran"/>
                <a:ea typeface="Catamaran"/>
                <a:cs typeface="Catamaran"/>
                <a:sym typeface="Catamaran"/>
              </a:defRPr>
            </a:lvl1pPr>
            <a:lvl2pPr lvl="1" algn="ctr" rtl="0">
              <a:buNone/>
              <a:defRPr sz="1300" b="1">
                <a:solidFill>
                  <a:schemeClr val="dk2"/>
                </a:solidFill>
                <a:latin typeface="Catamaran"/>
                <a:ea typeface="Catamaran"/>
                <a:cs typeface="Catamaran"/>
                <a:sym typeface="Catamaran"/>
              </a:defRPr>
            </a:lvl2pPr>
            <a:lvl3pPr lvl="2" algn="ctr" rtl="0">
              <a:buNone/>
              <a:defRPr sz="1300" b="1">
                <a:solidFill>
                  <a:schemeClr val="dk2"/>
                </a:solidFill>
                <a:latin typeface="Catamaran"/>
                <a:ea typeface="Catamaran"/>
                <a:cs typeface="Catamaran"/>
                <a:sym typeface="Catamaran"/>
              </a:defRPr>
            </a:lvl3pPr>
            <a:lvl4pPr lvl="3" algn="ctr" rtl="0">
              <a:buNone/>
              <a:defRPr sz="1300" b="1">
                <a:solidFill>
                  <a:schemeClr val="dk2"/>
                </a:solidFill>
                <a:latin typeface="Catamaran"/>
                <a:ea typeface="Catamaran"/>
                <a:cs typeface="Catamaran"/>
                <a:sym typeface="Catamaran"/>
              </a:defRPr>
            </a:lvl4pPr>
            <a:lvl5pPr lvl="4" algn="ctr" rtl="0">
              <a:buNone/>
              <a:defRPr sz="1300" b="1">
                <a:solidFill>
                  <a:schemeClr val="dk2"/>
                </a:solidFill>
                <a:latin typeface="Catamaran"/>
                <a:ea typeface="Catamaran"/>
                <a:cs typeface="Catamaran"/>
                <a:sym typeface="Catamaran"/>
              </a:defRPr>
            </a:lvl5pPr>
            <a:lvl6pPr lvl="5" algn="ctr" rtl="0">
              <a:buNone/>
              <a:defRPr sz="1300" b="1">
                <a:solidFill>
                  <a:schemeClr val="dk2"/>
                </a:solidFill>
                <a:latin typeface="Catamaran"/>
                <a:ea typeface="Catamaran"/>
                <a:cs typeface="Catamaran"/>
                <a:sym typeface="Catamaran"/>
              </a:defRPr>
            </a:lvl6pPr>
            <a:lvl7pPr lvl="6" algn="ctr" rtl="0">
              <a:buNone/>
              <a:defRPr sz="1300" b="1">
                <a:solidFill>
                  <a:schemeClr val="dk2"/>
                </a:solidFill>
                <a:latin typeface="Catamaran"/>
                <a:ea typeface="Catamaran"/>
                <a:cs typeface="Catamaran"/>
                <a:sym typeface="Catamaran"/>
              </a:defRPr>
            </a:lvl7pPr>
            <a:lvl8pPr lvl="7" algn="ctr" rtl="0">
              <a:buNone/>
              <a:defRPr sz="1300" b="1">
                <a:solidFill>
                  <a:schemeClr val="dk2"/>
                </a:solidFill>
                <a:latin typeface="Catamaran"/>
                <a:ea typeface="Catamaran"/>
                <a:cs typeface="Catamaran"/>
                <a:sym typeface="Catamaran"/>
              </a:defRPr>
            </a:lvl8pPr>
            <a:lvl9pPr lvl="8" algn="ctr" rtl="0">
              <a:buNone/>
              <a:defRPr sz="1300" b="1">
                <a:solidFill>
                  <a:schemeClr val="dk2"/>
                </a:solidFill>
                <a:latin typeface="Catamaran"/>
                <a:ea typeface="Catamaran"/>
                <a:cs typeface="Catamaran"/>
                <a:sym typeface="Catamaran"/>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6" r:id="rId2"/>
    <p:sldLayoutId id="2147483669" r:id="rId3"/>
    <p:sldLayoutId id="2147483670"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topmarks.co.uk/maths-games/3-5-years/counting" TargetMode="External"/><Relationship Id="rId3" Type="http://schemas.openxmlformats.org/officeDocument/2006/relationships/slideLayout" Target="../slideLayouts/slideLayout3.xml"/><Relationship Id="rId7" Type="http://schemas.openxmlformats.org/officeDocument/2006/relationships/hyperlink" Target="https://www.phonicsplay.co.uk/" TargetMode="Externa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s://www.oxfordowl.co.uk/for-home/find-a-book/library-page/?view=image&amp;query=&amp;type=book&amp;age_group=Age+4-5&amp;level=&amp;level_select=&amp;book_type=&amp;series=" TargetMode="External"/><Relationship Id="rId5" Type="http://schemas.openxmlformats.org/officeDocument/2006/relationships/hyperlink" Target="https://www.oxfordowl.co.uk/user/sign_up.html"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ctrTitle"/>
          </p:nvPr>
        </p:nvSpPr>
        <p:spPr>
          <a:xfrm>
            <a:off x="1589565" y="1297172"/>
            <a:ext cx="5959549" cy="2498651"/>
          </a:xfrm>
          <a:prstGeom prst="rect">
            <a:avLst/>
          </a:prstGeom>
          <a:ln w="38100">
            <a:solidFill>
              <a:srgbClr val="00B050"/>
            </a:solidFill>
          </a:ln>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sz="3750" u="sng" dirty="0">
                <a:solidFill>
                  <a:srgbClr val="0070C0"/>
                </a:solidFill>
                <a:latin typeface="Century Gothic" panose="020B0502020202020204" pitchFamily="34" charset="0"/>
              </a:rPr>
              <a:t>Foundation Stage: Term 3</a:t>
            </a:r>
            <a:br>
              <a:rPr lang="en" sz="3750" dirty="0">
                <a:solidFill>
                  <a:srgbClr val="0070C0"/>
                </a:solidFill>
                <a:latin typeface="Century Gothic" panose="020B0502020202020204" pitchFamily="34" charset="0"/>
              </a:rPr>
            </a:br>
            <a:r>
              <a:rPr lang="en" sz="3750" i="1" dirty="0">
                <a:solidFill>
                  <a:srgbClr val="0070C0"/>
                </a:solidFill>
                <a:latin typeface="Century Gothic" panose="020B0502020202020204" pitchFamily="34" charset="0"/>
              </a:rPr>
              <a:t> Dangerous Dinosaurs</a:t>
            </a:r>
            <a:endParaRPr sz="3750" i="1" dirty="0">
              <a:solidFill>
                <a:srgbClr val="0070C0"/>
              </a:solidFill>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eo 3">
            <a:extLst>
              <a:ext uri="{FF2B5EF4-FFF2-40B4-BE49-F238E27FC236}">
                <a16:creationId xmlns:a16="http://schemas.microsoft.com/office/drawing/2014/main" id="{05159364-859A-49EA-A89F-E2366600D6E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alphaModFix/>
          </a:blip>
          <a:srcRect t="304" r="-1" b="-1"/>
          <a:stretch/>
        </p:blipFill>
        <p:spPr>
          <a:xfrm>
            <a:off x="2286" y="0"/>
            <a:ext cx="9143985" cy="5142468"/>
          </a:xfrm>
          <a:prstGeom prst="rect">
            <a:avLst/>
          </a:prstGeom>
        </p:spPr>
      </p:pic>
      <p:sp>
        <p:nvSpPr>
          <p:cNvPr id="7" name="TextBox 6">
            <a:extLst>
              <a:ext uri="{FF2B5EF4-FFF2-40B4-BE49-F238E27FC236}">
                <a16:creationId xmlns:a16="http://schemas.microsoft.com/office/drawing/2014/main" id="{9AC43922-4A35-41ED-915E-713D01081215}"/>
              </a:ext>
            </a:extLst>
          </p:cNvPr>
          <p:cNvSpPr txBox="1"/>
          <p:nvPr/>
        </p:nvSpPr>
        <p:spPr>
          <a:xfrm>
            <a:off x="395280" y="1245710"/>
            <a:ext cx="4504712" cy="3323987"/>
          </a:xfrm>
          <a:prstGeom prst="rect">
            <a:avLst/>
          </a:prstGeom>
          <a:solidFill>
            <a:schemeClr val="accent1">
              <a:lumMod val="40000"/>
              <a:lumOff val="60000"/>
              <a:alpha val="65000"/>
            </a:schemeClr>
          </a:solidFill>
        </p:spPr>
        <p:txBody>
          <a:bodyPr wrap="square" rtlCol="0">
            <a:spAutoFit/>
          </a:bodyPr>
          <a:lstStyle/>
          <a:p>
            <a:pPr algn="ctr"/>
            <a:r>
              <a:rPr lang="en-GB" sz="1500" b="1" dirty="0">
                <a:latin typeface="Century Gothic" panose="020B0502020202020204" pitchFamily="34" charset="0"/>
              </a:rPr>
              <a:t>Oxford Owl </a:t>
            </a:r>
          </a:p>
          <a:p>
            <a:pPr algn="ctr"/>
            <a:r>
              <a:rPr lang="en-GB" sz="1500" dirty="0">
                <a:latin typeface="Century Gothic" panose="020B0502020202020204" pitchFamily="34" charset="0"/>
              </a:rPr>
              <a:t>Oxford Owl is a fabulous resource for many subject areas and offers a very good reading range with many free resources. </a:t>
            </a:r>
          </a:p>
          <a:p>
            <a:pPr algn="ctr"/>
            <a:endParaRPr lang="en-GB" sz="1500" dirty="0">
              <a:latin typeface="Century Gothic" panose="020B0502020202020204" pitchFamily="34" charset="0"/>
            </a:endParaRPr>
          </a:p>
          <a:p>
            <a:pPr algn="ctr"/>
            <a:r>
              <a:rPr lang="en-GB" sz="1500" dirty="0">
                <a:latin typeface="Century Gothic" panose="020B0502020202020204" pitchFamily="34" charset="0"/>
              </a:rPr>
              <a:t>Please follow this link: </a:t>
            </a:r>
            <a:r>
              <a:rPr lang="en-GB" sz="1500" dirty="0">
                <a:latin typeface="Century Gothic" panose="020B0502020202020204" pitchFamily="34" charset="0"/>
                <a:hlinkClick r:id="rId5"/>
              </a:rPr>
              <a:t>https://www.oxfordowl.co.uk/user/sign_up.html</a:t>
            </a:r>
            <a:r>
              <a:rPr lang="en-GB" sz="1500" dirty="0">
                <a:latin typeface="Century Gothic" panose="020B0502020202020204" pitchFamily="34" charset="0"/>
              </a:rPr>
              <a:t>  </a:t>
            </a:r>
          </a:p>
          <a:p>
            <a:pPr algn="ctr"/>
            <a:r>
              <a:rPr lang="en-GB" sz="1500" dirty="0">
                <a:latin typeface="Century Gothic" panose="020B0502020202020204" pitchFamily="34" charset="0"/>
              </a:rPr>
              <a:t>which will allow you to create a home login with Oxford Owl. Once you have joined up and signed in, please follow this link: </a:t>
            </a:r>
            <a:r>
              <a:rPr lang="en-GB" sz="1500" dirty="0">
                <a:latin typeface="Century Gothic" panose="020B0502020202020204" pitchFamily="34" charset="0"/>
                <a:hlinkClick r:id="rId6"/>
              </a:rPr>
              <a:t>Free eBook library | Oxford Owl from Oxford University Press</a:t>
            </a:r>
            <a:r>
              <a:rPr lang="en-GB" sz="1500" dirty="0">
                <a:latin typeface="Century Gothic" panose="020B0502020202020204" pitchFamily="34" charset="0"/>
              </a:rPr>
              <a:t> This will take you to the eBooks suitable for sharing at home. </a:t>
            </a:r>
            <a:endParaRPr lang="en-GB" sz="1050" dirty="0">
              <a:latin typeface="Century Gothic" panose="020B0502020202020204" pitchFamily="34" charset="0"/>
            </a:endParaRPr>
          </a:p>
        </p:txBody>
      </p:sp>
      <p:sp>
        <p:nvSpPr>
          <p:cNvPr id="12" name="TextBox 11">
            <a:extLst>
              <a:ext uri="{FF2B5EF4-FFF2-40B4-BE49-F238E27FC236}">
                <a16:creationId xmlns:a16="http://schemas.microsoft.com/office/drawing/2014/main" id="{C754877E-CC02-4605-A4CF-948F82A5F492}"/>
              </a:ext>
            </a:extLst>
          </p:cNvPr>
          <p:cNvSpPr txBox="1"/>
          <p:nvPr/>
        </p:nvSpPr>
        <p:spPr>
          <a:xfrm>
            <a:off x="3718239" y="-1032"/>
            <a:ext cx="2363506" cy="461665"/>
          </a:xfrm>
          <a:prstGeom prst="rect">
            <a:avLst/>
          </a:prstGeom>
          <a:noFill/>
        </p:spPr>
        <p:txBody>
          <a:bodyPr wrap="square" rtlCol="0">
            <a:spAutoFit/>
          </a:bodyPr>
          <a:lstStyle/>
          <a:p>
            <a:pPr algn="ctr"/>
            <a:r>
              <a:rPr lang="en-GB" sz="2400" b="1" u="sng" dirty="0">
                <a:latin typeface="Century Gothic" panose="020B0502020202020204" pitchFamily="34" charset="0"/>
              </a:rPr>
              <a:t>Useful Links</a:t>
            </a:r>
          </a:p>
        </p:txBody>
      </p:sp>
      <p:sp>
        <p:nvSpPr>
          <p:cNvPr id="14" name="TextBox 13">
            <a:extLst>
              <a:ext uri="{FF2B5EF4-FFF2-40B4-BE49-F238E27FC236}">
                <a16:creationId xmlns:a16="http://schemas.microsoft.com/office/drawing/2014/main" id="{B1122981-B29E-4DCC-BFE2-830872EAECE6}"/>
              </a:ext>
            </a:extLst>
          </p:cNvPr>
          <p:cNvSpPr txBox="1"/>
          <p:nvPr/>
        </p:nvSpPr>
        <p:spPr>
          <a:xfrm>
            <a:off x="5499024" y="1197683"/>
            <a:ext cx="3249696" cy="1569660"/>
          </a:xfrm>
          <a:prstGeom prst="rect">
            <a:avLst/>
          </a:prstGeom>
          <a:solidFill>
            <a:schemeClr val="accent1">
              <a:lumMod val="40000"/>
              <a:lumOff val="60000"/>
              <a:alpha val="65000"/>
            </a:schemeClr>
          </a:solidFill>
        </p:spPr>
        <p:txBody>
          <a:bodyPr wrap="square" rtlCol="0">
            <a:spAutoFit/>
          </a:bodyPr>
          <a:lstStyle/>
          <a:p>
            <a:pPr algn="ctr"/>
            <a:r>
              <a:rPr lang="en-GB" sz="1500" b="1" dirty="0">
                <a:latin typeface="Century Gothic" panose="020B0502020202020204" pitchFamily="34" charset="0"/>
              </a:rPr>
              <a:t>Phonics play</a:t>
            </a:r>
          </a:p>
          <a:p>
            <a:pPr algn="ctr"/>
            <a:r>
              <a:rPr lang="en-GB" sz="1500" dirty="0">
                <a:solidFill>
                  <a:srgbClr val="4D5156"/>
                </a:solidFill>
                <a:latin typeface="Century Gothic" panose="020B0502020202020204" pitchFamily="34" charset="0"/>
              </a:rPr>
              <a:t>A site packed with interactive </a:t>
            </a:r>
            <a:r>
              <a:rPr lang="en-GB" sz="1500" dirty="0">
                <a:solidFill>
                  <a:srgbClr val="5F6368"/>
                </a:solidFill>
                <a:latin typeface="Century Gothic" panose="020B0502020202020204" pitchFamily="34" charset="0"/>
              </a:rPr>
              <a:t>phonics games</a:t>
            </a:r>
            <a:r>
              <a:rPr lang="en-GB" sz="1500" dirty="0">
                <a:solidFill>
                  <a:srgbClr val="4D5156"/>
                </a:solidFill>
                <a:latin typeface="Century Gothic" panose="020B0502020202020204" pitchFamily="34" charset="0"/>
              </a:rPr>
              <a:t> which is great for child development within phonics</a:t>
            </a:r>
            <a:endParaRPr lang="en-GB" sz="1500" dirty="0">
              <a:latin typeface="Century Gothic" panose="020B0502020202020204" pitchFamily="34" charset="0"/>
            </a:endParaRPr>
          </a:p>
          <a:p>
            <a:pPr algn="ctr"/>
            <a:r>
              <a:rPr lang="en-GB" sz="1050" dirty="0">
                <a:latin typeface="Century Gothic" panose="020B0502020202020204" pitchFamily="34" charset="0"/>
              </a:rPr>
              <a:t> </a:t>
            </a:r>
            <a:r>
              <a:rPr lang="en-GB" sz="1050" dirty="0">
                <a:latin typeface="Century Gothic" panose="020B0502020202020204" pitchFamily="34" charset="0"/>
                <a:hlinkClick r:id="rId7"/>
              </a:rPr>
              <a:t>https://www.phonicsplay.co.uk/</a:t>
            </a:r>
            <a:endParaRPr lang="en-GB" sz="1050" dirty="0">
              <a:latin typeface="Century Gothic" panose="020B0502020202020204" pitchFamily="34" charset="0"/>
            </a:endParaRPr>
          </a:p>
          <a:p>
            <a:pPr algn="ctr"/>
            <a:endParaRPr lang="en-GB" sz="1050" dirty="0">
              <a:latin typeface="Century Gothic" panose="020B0502020202020204" pitchFamily="34" charset="0"/>
            </a:endParaRPr>
          </a:p>
        </p:txBody>
      </p:sp>
      <p:sp>
        <p:nvSpPr>
          <p:cNvPr id="15" name="TextBox 14">
            <a:extLst>
              <a:ext uri="{FF2B5EF4-FFF2-40B4-BE49-F238E27FC236}">
                <a16:creationId xmlns:a16="http://schemas.microsoft.com/office/drawing/2014/main" id="{24333792-769A-4BF2-B93A-563A3ED864C4}"/>
              </a:ext>
            </a:extLst>
          </p:cNvPr>
          <p:cNvSpPr txBox="1"/>
          <p:nvPr/>
        </p:nvSpPr>
        <p:spPr>
          <a:xfrm>
            <a:off x="5499024" y="3059963"/>
            <a:ext cx="3249696" cy="1246495"/>
          </a:xfrm>
          <a:prstGeom prst="rect">
            <a:avLst/>
          </a:prstGeom>
          <a:solidFill>
            <a:schemeClr val="accent1">
              <a:lumMod val="40000"/>
              <a:lumOff val="60000"/>
              <a:alpha val="65000"/>
            </a:schemeClr>
          </a:solidFill>
        </p:spPr>
        <p:txBody>
          <a:bodyPr wrap="square" rtlCol="0">
            <a:spAutoFit/>
          </a:bodyPr>
          <a:lstStyle/>
          <a:p>
            <a:pPr algn="ctr"/>
            <a:r>
              <a:rPr lang="en-GB" sz="1500" b="1" u="sng" dirty="0">
                <a:latin typeface="Century Gothic" panose="020B0502020202020204" pitchFamily="34" charset="0"/>
                <a:hlinkClick r:id="rId8">
                  <a:extLst>
                    <a:ext uri="{A12FA001-AC4F-418D-AE19-62706E023703}">
                      <ahyp:hlinkClr xmlns:ahyp="http://schemas.microsoft.com/office/drawing/2018/hyperlinkcolor" val="tx"/>
                    </a:ext>
                  </a:extLst>
                </a:hlinkClick>
              </a:rPr>
              <a:t>Top Marks </a:t>
            </a:r>
          </a:p>
          <a:p>
            <a:pPr algn="ctr"/>
            <a:r>
              <a:rPr lang="en-GB" sz="1500" dirty="0">
                <a:latin typeface="Century Gothic" panose="020B0502020202020204" pitchFamily="34" charset="0"/>
              </a:rPr>
              <a:t>Play these fun Maths Games for 3-5 year olds</a:t>
            </a:r>
            <a:endParaRPr lang="en-GB" sz="1500" dirty="0">
              <a:solidFill>
                <a:srgbClr val="568E64"/>
              </a:solidFill>
              <a:latin typeface="Century Gothic" panose="020B0502020202020204" pitchFamily="34" charset="0"/>
              <a:hlinkClick r:id="" action="ppaction://noaction">
                <a:extLst>
                  <a:ext uri="{A12FA001-AC4F-418D-AE19-62706E023703}">
                    <ahyp:hlinkClr xmlns:ahyp="http://schemas.microsoft.com/office/drawing/2018/hyperlinkcolor" val="tx"/>
                  </a:ext>
                </a:extLst>
              </a:hlinkClick>
            </a:endParaRPr>
          </a:p>
          <a:p>
            <a:pPr algn="ctr"/>
            <a:r>
              <a:rPr lang="en-GB" sz="1500" dirty="0">
                <a:solidFill>
                  <a:srgbClr val="568E64"/>
                </a:solidFill>
                <a:latin typeface="Century Gothic" panose="020B0502020202020204" pitchFamily="34" charset="0"/>
                <a:hlinkClick r:id="" action="ppaction://noaction">
                  <a:extLst>
                    <a:ext uri="{A12FA001-AC4F-418D-AE19-62706E023703}">
                      <ahyp:hlinkClr xmlns:ahyp="http://schemas.microsoft.com/office/drawing/2018/hyperlinkcolor" val="tx"/>
                    </a:ext>
                  </a:extLst>
                </a:hlinkClick>
              </a:rPr>
              <a:t>https://www.topmarks.co.uk/maths-games/3-5-years/counting</a:t>
            </a:r>
            <a:endParaRPr lang="en-GB" sz="1500" dirty="0">
              <a:latin typeface="Century Gothic" panose="020B0502020202020204" pitchFamily="34" charset="0"/>
            </a:endParaRPr>
          </a:p>
        </p:txBody>
      </p:sp>
    </p:spTree>
    <p:extLst>
      <p:ext uri="{BB962C8B-B14F-4D97-AF65-F5344CB8AC3E}">
        <p14:creationId xmlns:p14="http://schemas.microsoft.com/office/powerpoint/2010/main" val="135448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199"/>
        <p:cNvGrpSpPr/>
        <p:nvPr/>
      </p:nvGrpSpPr>
      <p:grpSpPr>
        <a:xfrm>
          <a:off x="0" y="0"/>
          <a:ext cx="0" cy="0"/>
          <a:chOff x="0" y="0"/>
          <a:chExt cx="0" cy="0"/>
        </a:xfrm>
      </p:grpSpPr>
      <p:sp>
        <p:nvSpPr>
          <p:cNvPr id="20" name="TextBox 19">
            <a:extLst>
              <a:ext uri="{FF2B5EF4-FFF2-40B4-BE49-F238E27FC236}">
                <a16:creationId xmlns:a16="http://schemas.microsoft.com/office/drawing/2014/main" id="{BA664893-9CCF-4A8F-AEA9-32CCF0136565}"/>
              </a:ext>
            </a:extLst>
          </p:cNvPr>
          <p:cNvSpPr txBox="1"/>
          <p:nvPr/>
        </p:nvSpPr>
        <p:spPr>
          <a:xfrm>
            <a:off x="816048" y="857692"/>
            <a:ext cx="7626203" cy="3369512"/>
          </a:xfrm>
          <a:prstGeom prst="rect">
            <a:avLst/>
          </a:prstGeom>
          <a:solidFill>
            <a:schemeClr val="bg1">
              <a:lumMod val="95000"/>
              <a:alpha val="13000"/>
            </a:schemeClr>
          </a:solidFill>
          <a:ln w="28575">
            <a:noFill/>
          </a:ln>
        </p:spPr>
        <p:txBody>
          <a:bodyPr wrap="square" rtlCol="0">
            <a:spAutoFit/>
          </a:bodyPr>
          <a:lstStyle/>
          <a:p>
            <a:pPr algn="just">
              <a:lnSpc>
                <a:spcPct val="150000"/>
              </a:lnSpc>
            </a:pPr>
            <a:r>
              <a:rPr lang="en-GB" sz="1600" dirty="0">
                <a:latin typeface="Century Gothic" panose="020B0502020202020204" pitchFamily="34" charset="0"/>
              </a:rPr>
              <a:t>Our project this term is ‘Dangerous Dinosaurs’. T</a:t>
            </a:r>
            <a:r>
              <a:rPr lang="en-GB" sz="1600" i="0" dirty="0">
                <a:effectLst/>
                <a:latin typeface="Century Gothic" panose="020B0502020202020204" pitchFamily="34" charset="0"/>
              </a:rPr>
              <a:t>his exciting project teaches children about the different animals that roamed Earth millions of years ago and how they are related to animals that live on Earth today.</a:t>
            </a:r>
          </a:p>
          <a:p>
            <a:pPr algn="just">
              <a:lnSpc>
                <a:spcPct val="150000"/>
              </a:lnSpc>
            </a:pPr>
            <a:endParaRPr lang="en-GB" sz="1600" dirty="0">
              <a:latin typeface="Century Gothic" panose="020B0502020202020204" pitchFamily="34" charset="0"/>
            </a:endParaRPr>
          </a:p>
          <a:p>
            <a:pPr algn="just">
              <a:lnSpc>
                <a:spcPct val="150000"/>
              </a:lnSpc>
            </a:pPr>
            <a:r>
              <a:rPr lang="en-GB" sz="1600" dirty="0">
                <a:latin typeface="Century Gothic" panose="020B0502020202020204" pitchFamily="34" charset="0"/>
              </a:rPr>
              <a:t>Within the classroom, there will be plenty of opportunities for the children to be palaeontologists as they investigate a range of fossils inside our very own classroom laboratory. Outside the classroom, children will explore within our excavation area where they will use tools and work together in making thrilling discoveries.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miley face sticky notes">
            <a:extLst>
              <a:ext uri="{FF2B5EF4-FFF2-40B4-BE49-F238E27FC236}">
                <a16:creationId xmlns:a16="http://schemas.microsoft.com/office/drawing/2014/main" id="{4C004497-7616-4ABD-BDD9-D045110F7C77}"/>
              </a:ext>
            </a:extLst>
          </p:cNvPr>
          <p:cNvPicPr>
            <a:picLocks noChangeAspect="1"/>
          </p:cNvPicPr>
          <p:nvPr/>
        </p:nvPicPr>
        <p:blipFill rotWithShape="1">
          <a:blip r:embed="rId3"/>
          <a:srcRect t="10379" b="5351"/>
          <a:stretch/>
        </p:blipFill>
        <p:spPr>
          <a:xfrm>
            <a:off x="15" y="-17"/>
            <a:ext cx="9143983" cy="5143517"/>
          </a:xfrm>
          <a:prstGeom prst="rect">
            <a:avLst/>
          </a:prstGeom>
        </p:spPr>
      </p:pic>
      <p:sp>
        <p:nvSpPr>
          <p:cNvPr id="6" name="TextBox 5">
            <a:extLst>
              <a:ext uri="{FF2B5EF4-FFF2-40B4-BE49-F238E27FC236}">
                <a16:creationId xmlns:a16="http://schemas.microsoft.com/office/drawing/2014/main" id="{3DB57276-F63F-42DC-9392-A1C20C370B23}"/>
              </a:ext>
            </a:extLst>
          </p:cNvPr>
          <p:cNvSpPr txBox="1"/>
          <p:nvPr/>
        </p:nvSpPr>
        <p:spPr>
          <a:xfrm>
            <a:off x="2918638" y="125238"/>
            <a:ext cx="6119038" cy="4893006"/>
          </a:xfrm>
          <a:prstGeom prst="rect">
            <a:avLst/>
          </a:prstGeom>
          <a:solidFill>
            <a:srgbClr val="F78DC5">
              <a:alpha val="65000"/>
            </a:srgbClr>
          </a:solidFill>
          <a:ln w="28575">
            <a:noFill/>
          </a:ln>
        </p:spPr>
        <p:txBody>
          <a:bodyPr wrap="square" rtlCol="0">
            <a:spAutoFit/>
          </a:bodyPr>
          <a:lstStyle/>
          <a:p>
            <a:pPr algn="ctr">
              <a:lnSpc>
                <a:spcPct val="150000"/>
              </a:lnSpc>
            </a:pPr>
            <a:r>
              <a:rPr lang="en-GB" sz="1800" u="sng" dirty="0">
                <a:effectLst/>
                <a:latin typeface="Century Gothic" panose="020B0502020202020204" pitchFamily="34" charset="0"/>
                <a:ea typeface="Times New Roman" panose="02020603050405020304" pitchFamily="18" charset="0"/>
              </a:rPr>
              <a:t>Personal, Social and Emotional Development.</a:t>
            </a:r>
            <a:endParaRPr lang="en-GB" sz="1800" dirty="0">
              <a:effectLst/>
              <a:latin typeface="Century Gothic" panose="020B0502020202020204" pitchFamily="34" charset="0"/>
              <a:ea typeface="Times New Roman" panose="02020603050405020304" pitchFamily="18" charset="0"/>
            </a:endParaRPr>
          </a:p>
          <a:p>
            <a:pPr algn="just">
              <a:lnSpc>
                <a:spcPct val="150000"/>
              </a:lnSpc>
            </a:pPr>
            <a:r>
              <a:rPr lang="en-GB" sz="1600" dirty="0">
                <a:effectLst/>
                <a:latin typeface="Century Gothic" panose="020B0502020202020204" pitchFamily="34" charset="0"/>
                <a:ea typeface="Times New Roman" panose="02020603050405020304" pitchFamily="18" charset="0"/>
              </a:rPr>
              <a:t>The SCARF project this term is ‘</a:t>
            </a:r>
            <a:r>
              <a:rPr lang="en-GB" sz="1600" dirty="0">
                <a:latin typeface="Century Gothic" panose="020B0502020202020204" pitchFamily="34" charset="0"/>
                <a:ea typeface="Times New Roman" panose="02020603050405020304" pitchFamily="18" charset="0"/>
              </a:rPr>
              <a:t>Families and </a:t>
            </a:r>
            <a:r>
              <a:rPr lang="en-GB" sz="1600">
                <a:latin typeface="Century Gothic" panose="020B0502020202020204" pitchFamily="34" charset="0"/>
                <a:ea typeface="Times New Roman" panose="02020603050405020304" pitchFamily="18" charset="0"/>
              </a:rPr>
              <a:t>committed relationships</a:t>
            </a:r>
            <a:r>
              <a:rPr lang="en-GB" sz="1600">
                <a:effectLst/>
                <a:latin typeface="Century Gothic" panose="020B0502020202020204" pitchFamily="34" charset="0"/>
                <a:ea typeface="Times New Roman" panose="02020603050405020304" pitchFamily="18" charset="0"/>
              </a:rPr>
              <a:t>’.  </a:t>
            </a:r>
            <a:r>
              <a:rPr lang="en-GB" sz="1600" dirty="0">
                <a:effectLst/>
                <a:latin typeface="Century Gothic" panose="020B0502020202020204" pitchFamily="34" charset="0"/>
                <a:ea typeface="Times New Roman" panose="02020603050405020304" pitchFamily="18" charset="0"/>
              </a:rPr>
              <a:t>Your child will describe themselves in positive terms; talking about their successes as we celebrate their learning &amp; achievements. We will continue to be emotionally literate as we discuss how we are feeling about being back in the school environment. We will be looking at the features of dinosaurs especially their teeth where we will discuss the importance of dental hygiene as well as general hygiene. Your child will talk about dinosaurs being extinct and what their thoughts and feelings are regarding this. They will think about what the world be like today if dinosaurs still roamed our planet. </a:t>
            </a:r>
          </a:p>
        </p:txBody>
      </p:sp>
      <p:pic>
        <p:nvPicPr>
          <p:cNvPr id="3" name="Picture 2" descr="A picture containing text&#10;&#10;Description automatically generated">
            <a:extLst>
              <a:ext uri="{FF2B5EF4-FFF2-40B4-BE49-F238E27FC236}">
                <a16:creationId xmlns:a16="http://schemas.microsoft.com/office/drawing/2014/main" id="{9B987753-7714-4730-A661-073748038056}"/>
              </a:ext>
            </a:extLst>
          </p:cNvPr>
          <p:cNvPicPr>
            <a:picLocks noChangeAspect="1"/>
          </p:cNvPicPr>
          <p:nvPr/>
        </p:nvPicPr>
        <p:blipFill rotWithShape="1">
          <a:blip r:embed="rId4"/>
          <a:srcRect l="4815" r="6481"/>
          <a:stretch/>
        </p:blipFill>
        <p:spPr>
          <a:xfrm rot="16200000">
            <a:off x="-328314" y="1234725"/>
            <a:ext cx="3543311" cy="2674034"/>
          </a:xfrm>
          <a:prstGeom prst="rect">
            <a:avLst/>
          </a:prstGeom>
          <a:pattFill prst="pct5">
            <a:fgClr>
              <a:srgbClr val="F78DC5"/>
            </a:fgClr>
            <a:bgClr>
              <a:schemeClr val="bg1"/>
            </a:bgClr>
          </a:pattFill>
        </p:spPr>
      </p:pic>
    </p:spTree>
    <p:extLst>
      <p:ext uri="{BB962C8B-B14F-4D97-AF65-F5344CB8AC3E}">
        <p14:creationId xmlns:p14="http://schemas.microsoft.com/office/powerpoint/2010/main" val="2016660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open book and on top are eyeglasses and pen">
            <a:extLst>
              <a:ext uri="{FF2B5EF4-FFF2-40B4-BE49-F238E27FC236}">
                <a16:creationId xmlns:a16="http://schemas.microsoft.com/office/drawing/2014/main" id="{191F2E7A-E4BE-467E-A437-E40F735A760F}"/>
              </a:ext>
            </a:extLst>
          </p:cNvPr>
          <p:cNvPicPr>
            <a:picLocks noChangeAspect="1"/>
          </p:cNvPicPr>
          <p:nvPr/>
        </p:nvPicPr>
        <p:blipFill rotWithShape="1">
          <a:blip r:embed="rId2"/>
          <a:srcRect t="6809" b="8921"/>
          <a:stretch/>
        </p:blipFill>
        <p:spPr>
          <a:xfrm>
            <a:off x="20" y="10"/>
            <a:ext cx="9143980" cy="5143490"/>
          </a:xfrm>
          <a:prstGeom prst="rect">
            <a:avLst/>
          </a:prstGeom>
          <a:noFill/>
        </p:spPr>
      </p:pic>
      <p:sp>
        <p:nvSpPr>
          <p:cNvPr id="4" name="Slide Number Placeholder 3" hidden="1">
            <a:extLst>
              <a:ext uri="{FF2B5EF4-FFF2-40B4-BE49-F238E27FC236}">
                <a16:creationId xmlns:a16="http://schemas.microsoft.com/office/drawing/2014/main" id="{BFD36295-F322-4F22-A4DF-076308F6CA50}"/>
              </a:ext>
            </a:extLst>
          </p:cNvPr>
          <p:cNvSpPr>
            <a:spLocks noGrp="1"/>
          </p:cNvSpPr>
          <p:nvPr>
            <p:ph type="sldNum" sz="quarter" idx="12"/>
          </p:nvPr>
        </p:nvSpPr>
        <p:spPr/>
        <p:txBody>
          <a:bodyPr/>
          <a:lstStyle/>
          <a:p>
            <a:pPr>
              <a:spcAft>
                <a:spcPts val="600"/>
              </a:spcAft>
            </a:pPr>
            <a:fld id="{0713446C-CFC4-44BC-A9AA-ECE0A74D13C1}" type="slidenum">
              <a:rPr lang="en-GB" smtClean="0"/>
              <a:pPr>
                <a:spcAft>
                  <a:spcPts val="600"/>
                </a:spcAft>
              </a:pPr>
              <a:t>4</a:t>
            </a:fld>
            <a:endParaRPr lang="en-GB"/>
          </a:p>
        </p:txBody>
      </p:sp>
      <p:sp>
        <p:nvSpPr>
          <p:cNvPr id="6" name="TextBox 5">
            <a:extLst>
              <a:ext uri="{FF2B5EF4-FFF2-40B4-BE49-F238E27FC236}">
                <a16:creationId xmlns:a16="http://schemas.microsoft.com/office/drawing/2014/main" id="{309104C8-F89B-41AD-AE27-706C187AAF44}"/>
              </a:ext>
            </a:extLst>
          </p:cNvPr>
          <p:cNvSpPr txBox="1"/>
          <p:nvPr/>
        </p:nvSpPr>
        <p:spPr>
          <a:xfrm>
            <a:off x="80211" y="332996"/>
            <a:ext cx="6063916" cy="4477508"/>
          </a:xfrm>
          <a:prstGeom prst="rect">
            <a:avLst/>
          </a:prstGeom>
          <a:solidFill>
            <a:schemeClr val="tx1">
              <a:lumMod val="20000"/>
              <a:lumOff val="80000"/>
            </a:schemeClr>
          </a:solidFill>
          <a:ln w="28575">
            <a:noFill/>
          </a:ln>
        </p:spPr>
        <p:txBody>
          <a:bodyPr wrap="square" rtlCol="0">
            <a:spAutoFit/>
          </a:bodyPr>
          <a:lstStyle/>
          <a:p>
            <a:pPr algn="ctr">
              <a:lnSpc>
                <a:spcPct val="150000"/>
              </a:lnSpc>
            </a:pPr>
            <a:r>
              <a:rPr lang="en-GB" sz="1600" u="sng" dirty="0">
                <a:latin typeface="Century Gothic" panose="020B0502020202020204" pitchFamily="34" charset="0"/>
              </a:rPr>
              <a:t>Literacy &amp; Communication and Language</a:t>
            </a:r>
          </a:p>
          <a:p>
            <a:pPr algn="just">
              <a:lnSpc>
                <a:spcPct val="150000"/>
              </a:lnSpc>
            </a:pPr>
            <a:r>
              <a:rPr lang="en-GB" sz="1600" dirty="0">
                <a:effectLst/>
                <a:latin typeface="Century Gothic" panose="020B0502020202020204" pitchFamily="34" charset="0"/>
                <a:ea typeface="Times New Roman" panose="02020603050405020304" pitchFamily="18" charset="0"/>
              </a:rPr>
              <a:t>We will be focussing on the art of discussion this term as we talk about dinosaurs and what we like/dislike about them. Your child will talk confidently about their dinosaur design and will label their designs as well as labelling pictures of dinosaurs. As a class we will be thinking about instruction writing; how to make a Jurassic lava smoothie. Following this, your child will innovate the text to create their own instructions. We will be using a variety of writing techniques through this project as the children write letters, postcards, cards and labels. Your child will use vocabulary from the project in both their written work and in their discussions.</a:t>
            </a:r>
          </a:p>
        </p:txBody>
      </p:sp>
      <p:pic>
        <p:nvPicPr>
          <p:cNvPr id="8" name="Picture 7">
            <a:extLst>
              <a:ext uri="{FF2B5EF4-FFF2-40B4-BE49-F238E27FC236}">
                <a16:creationId xmlns:a16="http://schemas.microsoft.com/office/drawing/2014/main" id="{AAF78326-78FB-41B4-A859-FBFB209898AC}"/>
              </a:ext>
            </a:extLst>
          </p:cNvPr>
          <p:cNvPicPr>
            <a:picLocks noChangeAspect="1"/>
          </p:cNvPicPr>
          <p:nvPr/>
        </p:nvPicPr>
        <p:blipFill>
          <a:blip r:embed="rId3"/>
          <a:srcRect/>
          <a:stretch/>
        </p:blipFill>
        <p:spPr>
          <a:xfrm>
            <a:off x="6734632" y="595434"/>
            <a:ext cx="1818860" cy="1828800"/>
          </a:xfrm>
          <a:prstGeom prst="rect">
            <a:avLst/>
          </a:prstGeom>
        </p:spPr>
      </p:pic>
      <p:pic>
        <p:nvPicPr>
          <p:cNvPr id="10" name="Picture 9">
            <a:extLst>
              <a:ext uri="{FF2B5EF4-FFF2-40B4-BE49-F238E27FC236}">
                <a16:creationId xmlns:a16="http://schemas.microsoft.com/office/drawing/2014/main" id="{ECDEDAB4-A9E0-4C82-8A6A-35BE5B91A585}"/>
              </a:ext>
            </a:extLst>
          </p:cNvPr>
          <p:cNvPicPr>
            <a:picLocks noChangeAspect="1"/>
          </p:cNvPicPr>
          <p:nvPr/>
        </p:nvPicPr>
        <p:blipFill>
          <a:blip r:embed="rId4"/>
          <a:srcRect/>
          <a:stretch/>
        </p:blipFill>
        <p:spPr>
          <a:xfrm>
            <a:off x="6278108" y="2723029"/>
            <a:ext cx="2731911" cy="1821274"/>
          </a:xfrm>
          <a:prstGeom prst="rect">
            <a:avLst/>
          </a:prstGeom>
        </p:spPr>
      </p:pic>
    </p:spTree>
    <p:extLst>
      <p:ext uri="{BB962C8B-B14F-4D97-AF65-F5344CB8AC3E}">
        <p14:creationId xmlns:p14="http://schemas.microsoft.com/office/powerpoint/2010/main" val="349439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0FFB68-1169-4EA8-89F5-28C4FF01F442}"/>
              </a:ext>
            </a:extLst>
          </p:cNvPr>
          <p:cNvSpPr txBox="1"/>
          <p:nvPr/>
        </p:nvSpPr>
        <p:spPr>
          <a:xfrm>
            <a:off x="0" y="0"/>
            <a:ext cx="9143999" cy="2578847"/>
          </a:xfrm>
          <a:prstGeom prst="rect">
            <a:avLst/>
          </a:prstGeom>
          <a:solidFill>
            <a:schemeClr val="bg2">
              <a:lumMod val="60000"/>
              <a:lumOff val="40000"/>
            </a:schemeClr>
          </a:solidFill>
          <a:ln w="28575">
            <a:noFill/>
          </a:ln>
        </p:spPr>
        <p:txBody>
          <a:bodyPr wrap="square" rtlCol="0">
            <a:spAutoFit/>
          </a:bodyPr>
          <a:lstStyle/>
          <a:p>
            <a:pPr algn="ctr">
              <a:lnSpc>
                <a:spcPct val="150000"/>
              </a:lnSpc>
            </a:pPr>
            <a:r>
              <a:rPr lang="en-GB" sz="2000" u="sng" dirty="0">
                <a:latin typeface="Century Gothic" panose="020B0502020202020204" pitchFamily="34" charset="0"/>
              </a:rPr>
              <a:t>Physical Development</a:t>
            </a:r>
          </a:p>
          <a:p>
            <a:pPr algn="just">
              <a:lnSpc>
                <a:spcPct val="150000"/>
              </a:lnSpc>
            </a:pPr>
            <a:r>
              <a:rPr lang="en-GB" sz="1800" dirty="0">
                <a:effectLst/>
                <a:latin typeface="Century Gothic" panose="020B0502020202020204" pitchFamily="34" charset="0"/>
                <a:ea typeface="Times New Roman" panose="02020603050405020304" pitchFamily="18" charset="0"/>
              </a:rPr>
              <a:t>This term we will be thinking about how we look after ourselves physically. Your child will think about and discuss the effects that activity has on their body. In PE, your child will move their body in different ways and in varying speeds as they pretend to be dinosaurs. The children will move rhythmically as they create and showcase a dinosaur dance. </a:t>
            </a:r>
          </a:p>
        </p:txBody>
      </p:sp>
      <p:pic>
        <p:nvPicPr>
          <p:cNvPr id="9" name="Picture 8">
            <a:extLst>
              <a:ext uri="{FF2B5EF4-FFF2-40B4-BE49-F238E27FC236}">
                <a16:creationId xmlns:a16="http://schemas.microsoft.com/office/drawing/2014/main" id="{9276B625-8648-468D-863D-D4497CC1AE39}"/>
              </a:ext>
            </a:extLst>
          </p:cNvPr>
          <p:cNvPicPr>
            <a:picLocks noChangeAspect="1"/>
          </p:cNvPicPr>
          <p:nvPr/>
        </p:nvPicPr>
        <p:blipFill>
          <a:blip r:embed="rId3"/>
          <a:srcRect/>
          <a:stretch/>
        </p:blipFill>
        <p:spPr>
          <a:xfrm>
            <a:off x="0" y="2557554"/>
            <a:ext cx="5143500" cy="2578847"/>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16C53E76-0F8C-9BA1-6EB5-B6BE366C27C3}"/>
              </a:ext>
            </a:extLst>
          </p:cNvPr>
          <p:cNvPicPr>
            <a:picLocks noChangeAspect="1"/>
          </p:cNvPicPr>
          <p:nvPr/>
        </p:nvPicPr>
        <p:blipFill rotWithShape="1">
          <a:blip r:embed="rId4"/>
          <a:srcRect r="50000"/>
          <a:stretch/>
        </p:blipFill>
        <p:spPr>
          <a:xfrm>
            <a:off x="4584620" y="2571750"/>
            <a:ext cx="2279690" cy="256465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93F34418-21A6-172F-524F-1EBD4DD7FB3C}"/>
              </a:ext>
            </a:extLst>
          </p:cNvPr>
          <p:cNvPicPr>
            <a:picLocks noChangeAspect="1"/>
          </p:cNvPicPr>
          <p:nvPr/>
        </p:nvPicPr>
        <p:blipFill rotWithShape="1">
          <a:blip r:embed="rId4"/>
          <a:srcRect l="50000"/>
          <a:stretch/>
        </p:blipFill>
        <p:spPr>
          <a:xfrm>
            <a:off x="6864310" y="2571750"/>
            <a:ext cx="2279690" cy="2564652"/>
          </a:xfrm>
          <a:prstGeom prst="rect">
            <a:avLst/>
          </a:prstGeom>
        </p:spPr>
      </p:pic>
    </p:spTree>
    <p:extLst>
      <p:ext uri="{BB962C8B-B14F-4D97-AF65-F5344CB8AC3E}">
        <p14:creationId xmlns:p14="http://schemas.microsoft.com/office/powerpoint/2010/main" val="3427214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oy plastic numbers">
            <a:extLst>
              <a:ext uri="{FF2B5EF4-FFF2-40B4-BE49-F238E27FC236}">
                <a16:creationId xmlns:a16="http://schemas.microsoft.com/office/drawing/2014/main" id="{3BEDBBC2-9B36-41BF-926A-4C0A1666E593}"/>
              </a:ext>
            </a:extLst>
          </p:cNvPr>
          <p:cNvPicPr>
            <a:picLocks noChangeAspect="1"/>
          </p:cNvPicPr>
          <p:nvPr/>
        </p:nvPicPr>
        <p:blipFill rotWithShape="1">
          <a:blip r:embed="rId2"/>
          <a:srcRect l="12715" r="18874" b="-1"/>
          <a:stretch/>
        </p:blipFill>
        <p:spPr>
          <a:xfrm>
            <a:off x="0" y="0"/>
            <a:ext cx="6889898" cy="5192489"/>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7" name="TextBox 6">
            <a:extLst>
              <a:ext uri="{FF2B5EF4-FFF2-40B4-BE49-F238E27FC236}">
                <a16:creationId xmlns:a16="http://schemas.microsoft.com/office/drawing/2014/main" id="{C903E61F-33A0-4141-A5E4-0EB7FB621A7E}"/>
              </a:ext>
            </a:extLst>
          </p:cNvPr>
          <p:cNvSpPr txBox="1"/>
          <p:nvPr/>
        </p:nvSpPr>
        <p:spPr>
          <a:xfrm>
            <a:off x="4787309" y="102163"/>
            <a:ext cx="4205177" cy="4569841"/>
          </a:xfrm>
          <a:prstGeom prst="rect">
            <a:avLst/>
          </a:prstGeom>
          <a:solidFill>
            <a:srgbClr val="FFFF00">
              <a:alpha val="72157"/>
            </a:srgbClr>
          </a:solidFill>
          <a:ln w="28575">
            <a:noFill/>
          </a:ln>
        </p:spPr>
        <p:txBody>
          <a:bodyPr wrap="square" rtlCol="0">
            <a:spAutoFit/>
          </a:bodyPr>
          <a:lstStyle/>
          <a:p>
            <a:pPr algn="ctr">
              <a:lnSpc>
                <a:spcPct val="150000"/>
              </a:lnSpc>
            </a:pPr>
            <a:r>
              <a:rPr lang="en-GB" sz="2000" u="sng" dirty="0">
                <a:latin typeface="Century Gothic" panose="020B0502020202020204" pitchFamily="34" charset="0"/>
              </a:rPr>
              <a:t>Mathematics</a:t>
            </a:r>
            <a:endParaRPr lang="en-GB" sz="2000" dirty="0">
              <a:effectLst/>
              <a:latin typeface="Century Gothic" panose="020B0502020202020204" pitchFamily="34" charset="0"/>
              <a:ea typeface="Times New Roman" panose="02020603050405020304" pitchFamily="18" charset="0"/>
            </a:endParaRPr>
          </a:p>
          <a:p>
            <a:pPr algn="just">
              <a:lnSpc>
                <a:spcPct val="150000"/>
              </a:lnSpc>
            </a:pPr>
            <a:r>
              <a:rPr lang="en-GB" sz="1600" dirty="0">
                <a:effectLst/>
                <a:latin typeface="Century Gothic" panose="020B0502020202020204" pitchFamily="34" charset="0"/>
                <a:ea typeface="Times New Roman" panose="02020603050405020304" pitchFamily="18" charset="0"/>
              </a:rPr>
              <a:t>Throughout this term your child will develop their ability to subitise up to five and will learn about bar charts and pictograms as they collect and record data about dinosaurs. You child will </a:t>
            </a:r>
            <a:r>
              <a:rPr lang="en-GB" sz="1600" dirty="0">
                <a:latin typeface="Century Gothic" panose="020B0502020202020204" pitchFamily="34" charset="0"/>
                <a:ea typeface="Times New Roman" panose="02020603050405020304" pitchFamily="18" charset="0"/>
              </a:rPr>
              <a:t>build on their knowledge of adding </a:t>
            </a:r>
            <a:r>
              <a:rPr lang="en-GB" sz="1600" dirty="0">
                <a:effectLst/>
                <a:latin typeface="Century Gothic" panose="020B0502020202020204" pitchFamily="34" charset="0"/>
                <a:ea typeface="Times New Roman" panose="02020603050405020304" pitchFamily="18" charset="0"/>
              </a:rPr>
              <a:t>taking away terminology as they work together to solve Maths Stories. Your child will also learn number bonds to 10.  Doubling and halving numbers up to 20 will take place.</a:t>
            </a:r>
          </a:p>
        </p:txBody>
      </p:sp>
      <p:pic>
        <p:nvPicPr>
          <p:cNvPr id="12" name="Picture 11">
            <a:extLst>
              <a:ext uri="{FF2B5EF4-FFF2-40B4-BE49-F238E27FC236}">
                <a16:creationId xmlns:a16="http://schemas.microsoft.com/office/drawing/2014/main" id="{007F7B9F-105E-4C97-B478-8F7A997916A6}"/>
              </a:ext>
            </a:extLst>
          </p:cNvPr>
          <p:cNvPicPr>
            <a:picLocks noChangeAspect="1"/>
          </p:cNvPicPr>
          <p:nvPr/>
        </p:nvPicPr>
        <p:blipFill>
          <a:blip r:embed="rId3"/>
          <a:srcRect/>
          <a:stretch/>
        </p:blipFill>
        <p:spPr>
          <a:xfrm>
            <a:off x="502013" y="109400"/>
            <a:ext cx="3504176" cy="3078143"/>
          </a:xfrm>
          <a:prstGeom prst="rect">
            <a:avLst/>
          </a:prstGeom>
        </p:spPr>
      </p:pic>
      <p:pic>
        <p:nvPicPr>
          <p:cNvPr id="3" name="Picture 2" descr="A picture containing calendar&#10;&#10;Description automatically generated">
            <a:extLst>
              <a:ext uri="{FF2B5EF4-FFF2-40B4-BE49-F238E27FC236}">
                <a16:creationId xmlns:a16="http://schemas.microsoft.com/office/drawing/2014/main" id="{12B6DF3A-5F79-F873-8626-FCAD7C6C4A70}"/>
              </a:ext>
            </a:extLst>
          </p:cNvPr>
          <p:cNvPicPr>
            <a:picLocks noChangeAspect="1"/>
          </p:cNvPicPr>
          <p:nvPr/>
        </p:nvPicPr>
        <p:blipFill rotWithShape="1">
          <a:blip r:embed="rId4"/>
          <a:srcRect t="48331" b="4183"/>
          <a:stretch/>
        </p:blipFill>
        <p:spPr>
          <a:xfrm>
            <a:off x="935722" y="3296943"/>
            <a:ext cx="2636757" cy="1774650"/>
          </a:xfrm>
          <a:prstGeom prst="rect">
            <a:avLst/>
          </a:prstGeom>
        </p:spPr>
      </p:pic>
    </p:spTree>
    <p:extLst>
      <p:ext uri="{BB962C8B-B14F-4D97-AF65-F5344CB8AC3E}">
        <p14:creationId xmlns:p14="http://schemas.microsoft.com/office/powerpoint/2010/main" val="2654357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2" name="Picture 4" descr="Earth floating in space">
            <a:extLst>
              <a:ext uri="{FF2B5EF4-FFF2-40B4-BE49-F238E27FC236}">
                <a16:creationId xmlns:a16="http://schemas.microsoft.com/office/drawing/2014/main" id="{CE3D4D7F-C89B-42B4-A0B5-F061036106F9}"/>
              </a:ext>
            </a:extLst>
          </p:cNvPr>
          <p:cNvPicPr>
            <a:picLocks noChangeAspect="1"/>
          </p:cNvPicPr>
          <p:nvPr/>
        </p:nvPicPr>
        <p:blipFill rotWithShape="1">
          <a:blip r:embed="rId2"/>
          <a:srcRect l="31862" r="15970"/>
          <a:stretch/>
        </p:blipFill>
        <p:spPr>
          <a:xfrm>
            <a:off x="4671912" y="7"/>
            <a:ext cx="4472089"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4" name="TextBox 13">
            <a:extLst>
              <a:ext uri="{FF2B5EF4-FFF2-40B4-BE49-F238E27FC236}">
                <a16:creationId xmlns:a16="http://schemas.microsoft.com/office/drawing/2014/main" id="{B5F1AC80-2E89-4833-8631-5A85C72EC9C8}"/>
              </a:ext>
            </a:extLst>
          </p:cNvPr>
          <p:cNvSpPr txBox="1"/>
          <p:nvPr/>
        </p:nvSpPr>
        <p:spPr>
          <a:xfrm>
            <a:off x="482010" y="354419"/>
            <a:ext cx="4394790" cy="4318875"/>
          </a:xfrm>
          <a:prstGeom prst="rect">
            <a:avLst/>
          </a:prstGeom>
          <a:solidFill>
            <a:srgbClr val="0070C0">
              <a:alpha val="50000"/>
            </a:srgbClr>
          </a:solidFill>
        </p:spPr>
        <p:txBody>
          <a:bodyPr wrap="square">
            <a:spAutoFit/>
          </a:bodyPr>
          <a:lstStyle/>
          <a:p>
            <a:pPr algn="ctr">
              <a:lnSpc>
                <a:spcPct val="150000"/>
              </a:lnSpc>
            </a:pPr>
            <a:r>
              <a:rPr lang="en-GB" sz="2000" u="sng" dirty="0">
                <a:solidFill>
                  <a:schemeClr val="bg1"/>
                </a:solidFill>
                <a:latin typeface="Century Gothic" panose="020B0502020202020204" pitchFamily="34" charset="0"/>
                <a:ea typeface="Times New Roman" panose="02020603050405020304" pitchFamily="18" charset="0"/>
              </a:rPr>
              <a:t>Understanding the World </a:t>
            </a:r>
          </a:p>
          <a:p>
            <a:pPr algn="just">
              <a:lnSpc>
                <a:spcPct val="150000"/>
              </a:lnSpc>
            </a:pPr>
            <a:r>
              <a:rPr lang="en-GB" sz="1500" dirty="0">
                <a:solidFill>
                  <a:schemeClr val="bg1"/>
                </a:solidFill>
                <a:latin typeface="Century Gothic" panose="020B0502020202020204" pitchFamily="34" charset="0"/>
                <a:ea typeface="Times New Roman" panose="02020603050405020304" pitchFamily="18" charset="0"/>
              </a:rPr>
              <a:t>As a class, we will be looking closely at similarities, differences, patterns and change. We will go back in time to think about what the Earth was like when dinosaurs inhabited it and how it has changed over time to the present day. Your child will work in groups to retrieve information from iPads, using ICT equipment to take photographs and as a design tool. Your child will  understand different celebrations such as ‘The Chinese New Year’.  This is the year of ‘The Dragon’.</a:t>
            </a:r>
          </a:p>
        </p:txBody>
      </p:sp>
    </p:spTree>
    <p:extLst>
      <p:ext uri="{BB962C8B-B14F-4D97-AF65-F5344CB8AC3E}">
        <p14:creationId xmlns:p14="http://schemas.microsoft.com/office/powerpoint/2010/main" val="3469209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161750-6F93-4699-8821-437246B7C849}"/>
              </a:ext>
            </a:extLst>
          </p:cNvPr>
          <p:cNvPicPr>
            <a:picLocks noChangeAspect="1"/>
          </p:cNvPicPr>
          <p:nvPr/>
        </p:nvPicPr>
        <p:blipFill rotWithShape="1">
          <a:blip r:embed="rId2"/>
          <a:srcRect b="15730"/>
          <a:stretch/>
        </p:blipFill>
        <p:spPr>
          <a:xfrm>
            <a:off x="-2285" y="7"/>
            <a:ext cx="9143999" cy="5143493"/>
          </a:xfrm>
          <a:prstGeom prst="rect">
            <a:avLst/>
          </a:prstGeom>
        </p:spPr>
      </p:pic>
      <p:sp>
        <p:nvSpPr>
          <p:cNvPr id="7" name="TextBox 6">
            <a:extLst>
              <a:ext uri="{FF2B5EF4-FFF2-40B4-BE49-F238E27FC236}">
                <a16:creationId xmlns:a16="http://schemas.microsoft.com/office/drawing/2014/main" id="{B5E926AD-551A-4D94-8467-69D1CF718767}"/>
              </a:ext>
            </a:extLst>
          </p:cNvPr>
          <p:cNvSpPr txBox="1"/>
          <p:nvPr/>
        </p:nvSpPr>
        <p:spPr>
          <a:xfrm>
            <a:off x="321553" y="840827"/>
            <a:ext cx="5072132" cy="3461845"/>
          </a:xfrm>
          <a:prstGeom prst="rect">
            <a:avLst/>
          </a:prstGeom>
          <a:solidFill>
            <a:srgbClr val="FFC000"/>
          </a:solidFill>
          <a:ln w="76200">
            <a:solidFill>
              <a:srgbClr val="7030A0"/>
            </a:solidFill>
          </a:ln>
        </p:spPr>
        <p:txBody>
          <a:bodyPr wrap="square" rtlCol="0">
            <a:spAutoFit/>
          </a:bodyPr>
          <a:lstStyle/>
          <a:p>
            <a:pPr algn="ctr">
              <a:lnSpc>
                <a:spcPct val="150000"/>
              </a:lnSpc>
            </a:pPr>
            <a:r>
              <a:rPr lang="en-GB" sz="2000" u="sng" dirty="0">
                <a:latin typeface="Century Gothic" panose="020B0502020202020204" pitchFamily="34" charset="0"/>
              </a:rPr>
              <a:t>Expressive Art and Design</a:t>
            </a:r>
            <a:endParaRPr lang="en-GB" sz="2000" dirty="0">
              <a:effectLst/>
              <a:latin typeface="Century Gothic" panose="020B0502020202020204" pitchFamily="34" charset="0"/>
              <a:ea typeface="Times New Roman" panose="02020603050405020304" pitchFamily="18" charset="0"/>
            </a:endParaRPr>
          </a:p>
          <a:p>
            <a:pPr algn="just">
              <a:lnSpc>
                <a:spcPct val="150000"/>
              </a:lnSpc>
            </a:pPr>
            <a:r>
              <a:rPr lang="en-GB" sz="1600" dirty="0">
                <a:effectLst/>
                <a:latin typeface="Century Gothic" panose="020B0502020202020204" pitchFamily="34" charset="0"/>
                <a:ea typeface="Times New Roman" panose="02020603050405020304" pitchFamily="18" charset="0"/>
              </a:rPr>
              <a:t>Your child will be working with a variety of mediums as they create differing forms of artwork. This term your child will; use the class ICT whiteboards to design their very own dinosaur, make and manipulate salt dough to create their own fossils and use their imagination as they think about and discuss what it would be like to be a dinosaur.</a:t>
            </a:r>
          </a:p>
        </p:txBody>
      </p:sp>
      <p:pic>
        <p:nvPicPr>
          <p:cNvPr id="2" name="Picture 1">
            <a:extLst>
              <a:ext uri="{FF2B5EF4-FFF2-40B4-BE49-F238E27FC236}">
                <a16:creationId xmlns:a16="http://schemas.microsoft.com/office/drawing/2014/main" id="{19D85903-4BBD-4BAE-A5A6-8DE1D453B6EC}"/>
              </a:ext>
            </a:extLst>
          </p:cNvPr>
          <p:cNvPicPr>
            <a:picLocks noChangeAspect="1"/>
          </p:cNvPicPr>
          <p:nvPr/>
        </p:nvPicPr>
        <p:blipFill>
          <a:blip r:embed="rId3"/>
          <a:srcRect/>
          <a:stretch/>
        </p:blipFill>
        <p:spPr>
          <a:xfrm>
            <a:off x="5847662" y="1596151"/>
            <a:ext cx="2840075" cy="1951195"/>
          </a:xfrm>
          <a:prstGeom prst="rect">
            <a:avLst/>
          </a:prstGeom>
        </p:spPr>
      </p:pic>
    </p:spTree>
    <p:extLst>
      <p:ext uri="{BB962C8B-B14F-4D97-AF65-F5344CB8AC3E}">
        <p14:creationId xmlns:p14="http://schemas.microsoft.com/office/powerpoint/2010/main" val="1863856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nic under a tree">
            <a:extLst>
              <a:ext uri="{FF2B5EF4-FFF2-40B4-BE49-F238E27FC236}">
                <a16:creationId xmlns:a16="http://schemas.microsoft.com/office/drawing/2014/main" id="{7B912ED1-4CDC-472F-A076-AC04B6664131}"/>
              </a:ext>
            </a:extLst>
          </p:cNvPr>
          <p:cNvPicPr>
            <a:picLocks noChangeAspect="1"/>
          </p:cNvPicPr>
          <p:nvPr/>
        </p:nvPicPr>
        <p:blipFill rotWithShape="1">
          <a:blip r:embed="rId2"/>
          <a:srcRect b="15746"/>
          <a:stretch/>
        </p:blipFill>
        <p:spPr>
          <a:xfrm>
            <a:off x="15" y="961"/>
            <a:ext cx="9143985" cy="5142539"/>
          </a:xfrm>
          <a:prstGeom prst="rect">
            <a:avLst/>
          </a:prstGeom>
        </p:spPr>
      </p:pic>
      <p:sp>
        <p:nvSpPr>
          <p:cNvPr id="4" name="TextBox 3">
            <a:extLst>
              <a:ext uri="{FF2B5EF4-FFF2-40B4-BE49-F238E27FC236}">
                <a16:creationId xmlns:a16="http://schemas.microsoft.com/office/drawing/2014/main" id="{43B80BB1-DC35-4E60-8D2E-DC0D925F7241}"/>
              </a:ext>
            </a:extLst>
          </p:cNvPr>
          <p:cNvSpPr txBox="1"/>
          <p:nvPr/>
        </p:nvSpPr>
        <p:spPr>
          <a:xfrm>
            <a:off x="3815380" y="932719"/>
            <a:ext cx="5199723" cy="3461845"/>
          </a:xfrm>
          <a:prstGeom prst="rect">
            <a:avLst/>
          </a:prstGeom>
          <a:solidFill>
            <a:srgbClr val="92D050"/>
          </a:solidFill>
          <a:ln w="76200">
            <a:noFill/>
          </a:ln>
        </p:spPr>
        <p:txBody>
          <a:bodyPr wrap="square" rtlCol="0">
            <a:spAutoFit/>
          </a:bodyPr>
          <a:lstStyle/>
          <a:p>
            <a:pPr algn="ctr">
              <a:lnSpc>
                <a:spcPct val="150000"/>
              </a:lnSpc>
            </a:pPr>
            <a:r>
              <a:rPr lang="en-US" sz="2000" u="sng" dirty="0">
                <a:effectLst/>
                <a:latin typeface="Century Gothic" panose="020B0502020202020204" pitchFamily="34" charset="0"/>
                <a:ea typeface="Times New Roman" panose="02020603050405020304" pitchFamily="18" charset="0"/>
              </a:rPr>
              <a:t>Outdoor Learning </a:t>
            </a:r>
          </a:p>
          <a:p>
            <a:pPr algn="just">
              <a:lnSpc>
                <a:spcPct val="150000"/>
              </a:lnSpc>
            </a:pPr>
            <a:r>
              <a:rPr lang="en-US" sz="1600" dirty="0">
                <a:effectLst/>
                <a:latin typeface="Century Gothic" panose="020B0502020202020204" pitchFamily="34" charset="0"/>
                <a:ea typeface="Times New Roman" panose="02020603050405020304" pitchFamily="18" charset="0"/>
              </a:rPr>
              <a:t>Our outdoor learning will continue to be diverse and engaging as the children become paleontologists this term, finding and carefully extracting fossils from around our environment. They will investigate size and similarities as they find dinosaur footprints at </a:t>
            </a:r>
            <a:r>
              <a:rPr lang="en-US" sz="1600" dirty="0" err="1">
                <a:latin typeface="Century Gothic" panose="020B0502020202020204" pitchFamily="34" charset="0"/>
                <a:ea typeface="Times New Roman" panose="02020603050405020304" pitchFamily="18" charset="0"/>
              </a:rPr>
              <a:t>Friwell</a:t>
            </a:r>
            <a:r>
              <a:rPr lang="en-US" sz="1600" dirty="0">
                <a:effectLst/>
                <a:latin typeface="Century Gothic" panose="020B0502020202020204" pitchFamily="34" charset="0"/>
                <a:ea typeface="Times New Roman" panose="02020603050405020304" pitchFamily="18" charset="0"/>
              </a:rPr>
              <a:t>. They will design and construct a dinosaur island to use in their imaginative play. </a:t>
            </a:r>
            <a:endParaRPr lang="en-GB" sz="1600" dirty="0">
              <a:effectLst/>
              <a:latin typeface="Century Gothic" panose="020B050202020202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5143346A-7ED3-4ACD-9BB5-CACF18EA690A}"/>
              </a:ext>
            </a:extLst>
          </p:cNvPr>
          <p:cNvPicPr>
            <a:picLocks noChangeAspect="1"/>
          </p:cNvPicPr>
          <p:nvPr/>
        </p:nvPicPr>
        <p:blipFill rotWithShape="1">
          <a:blip r:embed="rId3"/>
          <a:srcRect t="21741"/>
          <a:stretch/>
        </p:blipFill>
        <p:spPr>
          <a:xfrm>
            <a:off x="815248" y="2663642"/>
            <a:ext cx="2125629" cy="2232042"/>
          </a:xfrm>
          <a:prstGeom prst="rect">
            <a:avLst/>
          </a:prstGeom>
        </p:spPr>
      </p:pic>
    </p:spTree>
    <p:extLst>
      <p:ext uri="{BB962C8B-B14F-4D97-AF65-F5344CB8AC3E}">
        <p14:creationId xmlns:p14="http://schemas.microsoft.com/office/powerpoint/2010/main" val="3266697903"/>
      </p:ext>
    </p:extLst>
  </p:cSld>
  <p:clrMapOvr>
    <a:masterClrMapping/>
  </p:clrMapOvr>
</p:sld>
</file>

<file path=ppt/theme/theme1.xml><?xml version="1.0" encoding="utf-8"?>
<a:theme xmlns:a="http://schemas.openxmlformats.org/drawingml/2006/main" name="Bagot template">
  <a:themeElements>
    <a:clrScheme name="Custom 347">
      <a:dk1>
        <a:srgbClr val="143C55"/>
      </a:dk1>
      <a:lt1>
        <a:srgbClr val="FFFFFF"/>
      </a:lt1>
      <a:dk2>
        <a:srgbClr val="748C9C"/>
      </a:dk2>
      <a:lt2>
        <a:srgbClr val="F7F9EA"/>
      </a:lt2>
      <a:accent1>
        <a:srgbClr val="FEAB19"/>
      </a:accent1>
      <a:accent2>
        <a:srgbClr val="85CE5B"/>
      </a:accent2>
      <a:accent3>
        <a:srgbClr val="65C5DB"/>
      </a:accent3>
      <a:accent4>
        <a:srgbClr val="7D7FD0"/>
      </a:accent4>
      <a:accent5>
        <a:srgbClr val="FA7F99"/>
      </a:accent5>
      <a:accent6>
        <a:srgbClr val="FF4E45"/>
      </a:accent6>
      <a:hlink>
        <a:srgbClr val="26577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5694</TotalTime>
  <Words>877</Words>
  <Application>Microsoft Office PowerPoint</Application>
  <PresentationFormat>On-screen Show (16:9)</PresentationFormat>
  <Paragraphs>31</Paragraphs>
  <Slides>10</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Bellota Text</vt:lpstr>
      <vt:lpstr>Catamaran</vt:lpstr>
      <vt:lpstr>Century Gothic</vt:lpstr>
      <vt:lpstr>Times New Roman</vt:lpstr>
      <vt:lpstr>Bagot template</vt:lpstr>
      <vt:lpstr>Foundation Stage: Term 3  Dangerous Dinosaurs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Dynasties: Dangerous Dinosaurs</dc:title>
  <dc:creator>Mr K Dixey</dc:creator>
  <cp:lastModifiedBy>Holly Haselgrove</cp:lastModifiedBy>
  <cp:revision>16</cp:revision>
  <dcterms:modified xsi:type="dcterms:W3CDTF">2023-12-12T11:33:58Z</dcterms:modified>
</cp:coreProperties>
</file>